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1" r:id="rId2"/>
    <p:sldId id="349" r:id="rId3"/>
    <p:sldId id="352" r:id="rId4"/>
    <p:sldId id="356" r:id="rId5"/>
    <p:sldId id="353" r:id="rId6"/>
    <p:sldId id="354" r:id="rId7"/>
    <p:sldId id="355" r:id="rId8"/>
    <p:sldId id="357" r:id="rId9"/>
    <p:sldId id="358" r:id="rId10"/>
    <p:sldId id="359" r:id="rId11"/>
    <p:sldId id="360" r:id="rId12"/>
    <p:sldId id="361" r:id="rId13"/>
    <p:sldId id="362" r:id="rId14"/>
    <p:sldId id="363" r:id="rId15"/>
    <p:sldId id="364" r:id="rId16"/>
    <p:sldId id="365" r:id="rId17"/>
    <p:sldId id="271" r:id="rId18"/>
  </p:sldIdLst>
  <p:sldSz cx="12192000" cy="6858000"/>
  <p:notesSz cx="7023100" cy="93091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rgina Damián" initials="G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5252"/>
    <a:srgbClr val="000000"/>
    <a:srgbClr val="9F9F9F"/>
    <a:srgbClr val="FFFF15"/>
    <a:srgbClr val="FFE181"/>
    <a:srgbClr val="719BC1"/>
    <a:srgbClr val="E0B752"/>
    <a:srgbClr val="FFE699"/>
    <a:srgbClr val="B58E89"/>
    <a:srgbClr val="F8D7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73" d="100"/>
          <a:sy n="73" d="100"/>
        </p:scale>
        <p:origin x="630" y="72"/>
      </p:cViewPr>
      <p:guideLst>
        <p:guide orient="horz" pos="2160"/>
        <p:guide pos="3840"/>
      </p:guideLst>
    </p:cSldViewPr>
  </p:slideViewPr>
  <p:notesTextViewPr>
    <p:cViewPr>
      <p:scale>
        <a:sx n="1" d="1"/>
        <a:sy n="1" d="1"/>
      </p:scale>
      <p:origin x="0" y="0"/>
    </p:cViewPr>
  </p:notesTextViewPr>
  <p:sorterViewPr>
    <p:cViewPr varScale="1">
      <p:scale>
        <a:sx n="1" d="1"/>
        <a:sy n="1" d="1"/>
      </p:scale>
      <p:origin x="0" y="-80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43343" cy="467072"/>
          </a:xfrm>
          <a:prstGeom prst="rect">
            <a:avLst/>
          </a:prstGeom>
        </p:spPr>
        <p:txBody>
          <a:bodyPr vert="horz" lIns="93313" tIns="46656" rIns="93313" bIns="46656" rtlCol="0"/>
          <a:lstStyle>
            <a:lvl1pPr algn="l">
              <a:defRPr sz="1200"/>
            </a:lvl1pPr>
          </a:lstStyle>
          <a:p>
            <a:endParaRPr lang="es-PA"/>
          </a:p>
        </p:txBody>
      </p:sp>
      <p:sp>
        <p:nvSpPr>
          <p:cNvPr id="3" name="Marcador de fecha 2"/>
          <p:cNvSpPr>
            <a:spLocks noGrp="1"/>
          </p:cNvSpPr>
          <p:nvPr>
            <p:ph type="dt" idx="1"/>
          </p:nvPr>
        </p:nvSpPr>
        <p:spPr>
          <a:xfrm>
            <a:off x="3978132" y="0"/>
            <a:ext cx="3043343" cy="467072"/>
          </a:xfrm>
          <a:prstGeom prst="rect">
            <a:avLst/>
          </a:prstGeom>
        </p:spPr>
        <p:txBody>
          <a:bodyPr vert="horz" lIns="93313" tIns="46656" rIns="93313" bIns="46656" rtlCol="0"/>
          <a:lstStyle>
            <a:lvl1pPr algn="r">
              <a:defRPr sz="1200"/>
            </a:lvl1pPr>
          </a:lstStyle>
          <a:p>
            <a:fld id="{B0BDCA47-DDC2-4451-AC1B-A5F2E4640658}" type="datetimeFigureOut">
              <a:rPr lang="es-PA" smtClean="0"/>
              <a:t>10/15/2018</a:t>
            </a:fld>
            <a:endParaRPr lang="es-PA"/>
          </a:p>
        </p:txBody>
      </p:sp>
      <p:sp>
        <p:nvSpPr>
          <p:cNvPr id="4" name="Marcador de imagen de diapositiva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3" tIns="46656" rIns="93313" bIns="46656" rtlCol="0" anchor="ctr"/>
          <a:lstStyle/>
          <a:p>
            <a:endParaRPr lang="es-PA"/>
          </a:p>
        </p:txBody>
      </p:sp>
      <p:sp>
        <p:nvSpPr>
          <p:cNvPr id="5" name="Marcador de notas 4"/>
          <p:cNvSpPr>
            <a:spLocks noGrp="1"/>
          </p:cNvSpPr>
          <p:nvPr>
            <p:ph type="body" sz="quarter" idx="3"/>
          </p:nvPr>
        </p:nvSpPr>
        <p:spPr>
          <a:xfrm>
            <a:off x="702310" y="4480005"/>
            <a:ext cx="5618480" cy="3665459"/>
          </a:xfrm>
          <a:prstGeom prst="rect">
            <a:avLst/>
          </a:prstGeom>
        </p:spPr>
        <p:txBody>
          <a:bodyPr vert="horz" lIns="93313" tIns="46656" rIns="93313" bIns="46656"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6" name="Marcador de pie de página 5"/>
          <p:cNvSpPr>
            <a:spLocks noGrp="1"/>
          </p:cNvSpPr>
          <p:nvPr>
            <p:ph type="ftr" sz="quarter" idx="4"/>
          </p:nvPr>
        </p:nvSpPr>
        <p:spPr>
          <a:xfrm>
            <a:off x="0" y="8842031"/>
            <a:ext cx="3043343" cy="467071"/>
          </a:xfrm>
          <a:prstGeom prst="rect">
            <a:avLst/>
          </a:prstGeom>
        </p:spPr>
        <p:txBody>
          <a:bodyPr vert="horz" lIns="93313" tIns="46656" rIns="93313" bIns="46656" rtlCol="0" anchor="b"/>
          <a:lstStyle>
            <a:lvl1pPr algn="l">
              <a:defRPr sz="1200"/>
            </a:lvl1pPr>
          </a:lstStyle>
          <a:p>
            <a:endParaRPr lang="es-PA"/>
          </a:p>
        </p:txBody>
      </p:sp>
      <p:sp>
        <p:nvSpPr>
          <p:cNvPr id="7" name="Marcador de número de diapositiva 6"/>
          <p:cNvSpPr>
            <a:spLocks noGrp="1"/>
          </p:cNvSpPr>
          <p:nvPr>
            <p:ph type="sldNum" sz="quarter" idx="5"/>
          </p:nvPr>
        </p:nvSpPr>
        <p:spPr>
          <a:xfrm>
            <a:off x="3978132" y="8842031"/>
            <a:ext cx="3043343" cy="467071"/>
          </a:xfrm>
          <a:prstGeom prst="rect">
            <a:avLst/>
          </a:prstGeom>
        </p:spPr>
        <p:txBody>
          <a:bodyPr vert="horz" lIns="93313" tIns="46656" rIns="93313" bIns="46656" rtlCol="0" anchor="b"/>
          <a:lstStyle>
            <a:lvl1pPr algn="r">
              <a:defRPr sz="1200"/>
            </a:lvl1pPr>
          </a:lstStyle>
          <a:p>
            <a:fld id="{293D3ED7-0E18-4231-9E58-2AF2DC628A61}" type="slidenum">
              <a:rPr lang="es-PA" smtClean="0"/>
              <a:t>‹Nº›</a:t>
            </a:fld>
            <a:endParaRPr lang="es-PA"/>
          </a:p>
        </p:txBody>
      </p:sp>
    </p:spTree>
    <p:extLst>
      <p:ext uri="{BB962C8B-B14F-4D97-AF65-F5344CB8AC3E}">
        <p14:creationId xmlns:p14="http://schemas.microsoft.com/office/powerpoint/2010/main" val="1078338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A"/>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A"/>
          </a:p>
        </p:txBody>
      </p:sp>
      <p:sp>
        <p:nvSpPr>
          <p:cNvPr id="4" name="Marcador de fecha 3"/>
          <p:cNvSpPr>
            <a:spLocks noGrp="1"/>
          </p:cNvSpPr>
          <p:nvPr>
            <p:ph type="dt" sz="half" idx="10"/>
          </p:nvPr>
        </p:nvSpPr>
        <p:spPr/>
        <p:txBody>
          <a:bodyPr/>
          <a:lstStyle/>
          <a:p>
            <a:fld id="{1823C363-1D96-4E39-A07B-C46089FF7116}" type="datetimeFigureOut">
              <a:rPr lang="es-PA" smtClean="0"/>
              <a:t>10/15/2018</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F64BF55F-2C41-4635-84B1-D7B4144C4034}" type="slidenum">
              <a:rPr lang="es-PA" smtClean="0"/>
              <a:t>‹Nº›</a:t>
            </a:fld>
            <a:endParaRPr lang="es-PA"/>
          </a:p>
        </p:txBody>
      </p:sp>
    </p:spTree>
    <p:extLst>
      <p:ext uri="{BB962C8B-B14F-4D97-AF65-F5344CB8AC3E}">
        <p14:creationId xmlns:p14="http://schemas.microsoft.com/office/powerpoint/2010/main" val="1172754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A"/>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p:cNvSpPr>
            <a:spLocks noGrp="1"/>
          </p:cNvSpPr>
          <p:nvPr>
            <p:ph type="dt" sz="half" idx="10"/>
          </p:nvPr>
        </p:nvSpPr>
        <p:spPr/>
        <p:txBody>
          <a:bodyPr/>
          <a:lstStyle/>
          <a:p>
            <a:fld id="{1823C363-1D96-4E39-A07B-C46089FF7116}" type="datetimeFigureOut">
              <a:rPr lang="es-PA" smtClean="0"/>
              <a:t>10/15/2018</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F64BF55F-2C41-4635-84B1-D7B4144C4034}" type="slidenum">
              <a:rPr lang="es-PA" smtClean="0"/>
              <a:t>‹Nº›</a:t>
            </a:fld>
            <a:endParaRPr lang="es-PA"/>
          </a:p>
        </p:txBody>
      </p:sp>
    </p:spTree>
    <p:extLst>
      <p:ext uri="{BB962C8B-B14F-4D97-AF65-F5344CB8AC3E}">
        <p14:creationId xmlns:p14="http://schemas.microsoft.com/office/powerpoint/2010/main" val="353589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A"/>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p:cNvSpPr>
            <a:spLocks noGrp="1"/>
          </p:cNvSpPr>
          <p:nvPr>
            <p:ph type="dt" sz="half" idx="10"/>
          </p:nvPr>
        </p:nvSpPr>
        <p:spPr/>
        <p:txBody>
          <a:bodyPr/>
          <a:lstStyle/>
          <a:p>
            <a:fld id="{1823C363-1D96-4E39-A07B-C46089FF7116}" type="datetimeFigureOut">
              <a:rPr lang="es-PA" smtClean="0"/>
              <a:t>10/15/2018</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F64BF55F-2C41-4635-84B1-D7B4144C4034}" type="slidenum">
              <a:rPr lang="es-PA" smtClean="0"/>
              <a:t>‹Nº›</a:t>
            </a:fld>
            <a:endParaRPr lang="es-PA"/>
          </a:p>
        </p:txBody>
      </p:sp>
    </p:spTree>
    <p:extLst>
      <p:ext uri="{BB962C8B-B14F-4D97-AF65-F5344CB8AC3E}">
        <p14:creationId xmlns:p14="http://schemas.microsoft.com/office/powerpoint/2010/main" val="1351147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A"/>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p:cNvSpPr>
            <a:spLocks noGrp="1"/>
          </p:cNvSpPr>
          <p:nvPr>
            <p:ph type="dt" sz="half" idx="10"/>
          </p:nvPr>
        </p:nvSpPr>
        <p:spPr/>
        <p:txBody>
          <a:bodyPr/>
          <a:lstStyle/>
          <a:p>
            <a:fld id="{1823C363-1D96-4E39-A07B-C46089FF7116}" type="datetimeFigureOut">
              <a:rPr lang="es-PA" smtClean="0"/>
              <a:t>10/15/2018</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F64BF55F-2C41-4635-84B1-D7B4144C4034}" type="slidenum">
              <a:rPr lang="es-PA" smtClean="0"/>
              <a:t>‹Nº›</a:t>
            </a:fld>
            <a:endParaRPr lang="es-PA"/>
          </a:p>
        </p:txBody>
      </p:sp>
    </p:spTree>
    <p:extLst>
      <p:ext uri="{BB962C8B-B14F-4D97-AF65-F5344CB8AC3E}">
        <p14:creationId xmlns:p14="http://schemas.microsoft.com/office/powerpoint/2010/main" val="3069092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A"/>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823C363-1D96-4E39-A07B-C46089FF7116}" type="datetimeFigureOut">
              <a:rPr lang="es-PA" smtClean="0"/>
              <a:t>10/15/2018</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F64BF55F-2C41-4635-84B1-D7B4144C4034}" type="slidenum">
              <a:rPr lang="es-PA" smtClean="0"/>
              <a:t>‹Nº›</a:t>
            </a:fld>
            <a:endParaRPr lang="es-PA"/>
          </a:p>
        </p:txBody>
      </p:sp>
    </p:spTree>
    <p:extLst>
      <p:ext uri="{BB962C8B-B14F-4D97-AF65-F5344CB8AC3E}">
        <p14:creationId xmlns:p14="http://schemas.microsoft.com/office/powerpoint/2010/main" val="342640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A"/>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5" name="Marcador de fecha 4"/>
          <p:cNvSpPr>
            <a:spLocks noGrp="1"/>
          </p:cNvSpPr>
          <p:nvPr>
            <p:ph type="dt" sz="half" idx="10"/>
          </p:nvPr>
        </p:nvSpPr>
        <p:spPr/>
        <p:txBody>
          <a:bodyPr/>
          <a:lstStyle/>
          <a:p>
            <a:fld id="{1823C363-1D96-4E39-A07B-C46089FF7116}" type="datetimeFigureOut">
              <a:rPr lang="es-PA" smtClean="0"/>
              <a:t>10/15/2018</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F64BF55F-2C41-4635-84B1-D7B4144C4034}" type="slidenum">
              <a:rPr lang="es-PA" smtClean="0"/>
              <a:t>‹Nº›</a:t>
            </a:fld>
            <a:endParaRPr lang="es-PA"/>
          </a:p>
        </p:txBody>
      </p:sp>
    </p:spTree>
    <p:extLst>
      <p:ext uri="{BB962C8B-B14F-4D97-AF65-F5344CB8AC3E}">
        <p14:creationId xmlns:p14="http://schemas.microsoft.com/office/powerpoint/2010/main" val="851536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A"/>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7" name="Marcador de fecha 6"/>
          <p:cNvSpPr>
            <a:spLocks noGrp="1"/>
          </p:cNvSpPr>
          <p:nvPr>
            <p:ph type="dt" sz="half" idx="10"/>
          </p:nvPr>
        </p:nvSpPr>
        <p:spPr/>
        <p:txBody>
          <a:bodyPr/>
          <a:lstStyle/>
          <a:p>
            <a:fld id="{1823C363-1D96-4E39-A07B-C46089FF7116}" type="datetimeFigureOut">
              <a:rPr lang="es-PA" smtClean="0"/>
              <a:t>10/15/2018</a:t>
            </a:fld>
            <a:endParaRPr lang="es-PA"/>
          </a:p>
        </p:txBody>
      </p:sp>
      <p:sp>
        <p:nvSpPr>
          <p:cNvPr id="8" name="Marcador de pie de página 7"/>
          <p:cNvSpPr>
            <a:spLocks noGrp="1"/>
          </p:cNvSpPr>
          <p:nvPr>
            <p:ph type="ftr" sz="quarter" idx="11"/>
          </p:nvPr>
        </p:nvSpPr>
        <p:spPr/>
        <p:txBody>
          <a:bodyPr/>
          <a:lstStyle/>
          <a:p>
            <a:endParaRPr lang="es-PA"/>
          </a:p>
        </p:txBody>
      </p:sp>
      <p:sp>
        <p:nvSpPr>
          <p:cNvPr id="9" name="Marcador de número de diapositiva 8"/>
          <p:cNvSpPr>
            <a:spLocks noGrp="1"/>
          </p:cNvSpPr>
          <p:nvPr>
            <p:ph type="sldNum" sz="quarter" idx="12"/>
          </p:nvPr>
        </p:nvSpPr>
        <p:spPr/>
        <p:txBody>
          <a:bodyPr/>
          <a:lstStyle/>
          <a:p>
            <a:fld id="{F64BF55F-2C41-4635-84B1-D7B4144C4034}" type="slidenum">
              <a:rPr lang="es-PA" smtClean="0"/>
              <a:t>‹Nº›</a:t>
            </a:fld>
            <a:endParaRPr lang="es-PA"/>
          </a:p>
        </p:txBody>
      </p:sp>
    </p:spTree>
    <p:extLst>
      <p:ext uri="{BB962C8B-B14F-4D97-AF65-F5344CB8AC3E}">
        <p14:creationId xmlns:p14="http://schemas.microsoft.com/office/powerpoint/2010/main" val="255299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A"/>
          </a:p>
        </p:txBody>
      </p:sp>
      <p:sp>
        <p:nvSpPr>
          <p:cNvPr id="3" name="Marcador de fecha 2"/>
          <p:cNvSpPr>
            <a:spLocks noGrp="1"/>
          </p:cNvSpPr>
          <p:nvPr>
            <p:ph type="dt" sz="half" idx="10"/>
          </p:nvPr>
        </p:nvSpPr>
        <p:spPr/>
        <p:txBody>
          <a:bodyPr/>
          <a:lstStyle/>
          <a:p>
            <a:fld id="{1823C363-1D96-4E39-A07B-C46089FF7116}" type="datetimeFigureOut">
              <a:rPr lang="es-PA" smtClean="0"/>
              <a:t>10/15/2018</a:t>
            </a:fld>
            <a:endParaRPr lang="es-PA"/>
          </a:p>
        </p:txBody>
      </p:sp>
      <p:sp>
        <p:nvSpPr>
          <p:cNvPr id="4" name="Marcador de pie de página 3"/>
          <p:cNvSpPr>
            <a:spLocks noGrp="1"/>
          </p:cNvSpPr>
          <p:nvPr>
            <p:ph type="ftr" sz="quarter" idx="11"/>
          </p:nvPr>
        </p:nvSpPr>
        <p:spPr/>
        <p:txBody>
          <a:bodyPr/>
          <a:lstStyle/>
          <a:p>
            <a:endParaRPr lang="es-PA"/>
          </a:p>
        </p:txBody>
      </p:sp>
      <p:sp>
        <p:nvSpPr>
          <p:cNvPr id="5" name="Marcador de número de diapositiva 4"/>
          <p:cNvSpPr>
            <a:spLocks noGrp="1"/>
          </p:cNvSpPr>
          <p:nvPr>
            <p:ph type="sldNum" sz="quarter" idx="12"/>
          </p:nvPr>
        </p:nvSpPr>
        <p:spPr/>
        <p:txBody>
          <a:bodyPr/>
          <a:lstStyle/>
          <a:p>
            <a:fld id="{F64BF55F-2C41-4635-84B1-D7B4144C4034}" type="slidenum">
              <a:rPr lang="es-PA" smtClean="0"/>
              <a:t>‹Nº›</a:t>
            </a:fld>
            <a:endParaRPr lang="es-PA"/>
          </a:p>
        </p:txBody>
      </p:sp>
    </p:spTree>
    <p:extLst>
      <p:ext uri="{BB962C8B-B14F-4D97-AF65-F5344CB8AC3E}">
        <p14:creationId xmlns:p14="http://schemas.microsoft.com/office/powerpoint/2010/main" val="164399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823C363-1D96-4E39-A07B-C46089FF7116}" type="datetimeFigureOut">
              <a:rPr lang="es-PA" smtClean="0"/>
              <a:t>10/15/2018</a:t>
            </a:fld>
            <a:endParaRPr lang="es-PA"/>
          </a:p>
        </p:txBody>
      </p:sp>
      <p:sp>
        <p:nvSpPr>
          <p:cNvPr id="3" name="Marcador de pie de página 2"/>
          <p:cNvSpPr>
            <a:spLocks noGrp="1"/>
          </p:cNvSpPr>
          <p:nvPr>
            <p:ph type="ftr" sz="quarter" idx="11"/>
          </p:nvPr>
        </p:nvSpPr>
        <p:spPr/>
        <p:txBody>
          <a:bodyPr/>
          <a:lstStyle/>
          <a:p>
            <a:endParaRPr lang="es-PA"/>
          </a:p>
        </p:txBody>
      </p:sp>
      <p:sp>
        <p:nvSpPr>
          <p:cNvPr id="4" name="Marcador de número de diapositiva 3"/>
          <p:cNvSpPr>
            <a:spLocks noGrp="1"/>
          </p:cNvSpPr>
          <p:nvPr>
            <p:ph type="sldNum" sz="quarter" idx="12"/>
          </p:nvPr>
        </p:nvSpPr>
        <p:spPr/>
        <p:txBody>
          <a:bodyPr/>
          <a:lstStyle/>
          <a:p>
            <a:fld id="{F64BF55F-2C41-4635-84B1-D7B4144C4034}" type="slidenum">
              <a:rPr lang="es-PA" smtClean="0"/>
              <a:t>‹Nº›</a:t>
            </a:fld>
            <a:endParaRPr lang="es-PA"/>
          </a:p>
        </p:txBody>
      </p:sp>
    </p:spTree>
    <p:extLst>
      <p:ext uri="{BB962C8B-B14F-4D97-AF65-F5344CB8AC3E}">
        <p14:creationId xmlns:p14="http://schemas.microsoft.com/office/powerpoint/2010/main" val="69649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A"/>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823C363-1D96-4E39-A07B-C46089FF7116}" type="datetimeFigureOut">
              <a:rPr lang="es-PA" smtClean="0"/>
              <a:t>10/15/2018</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F64BF55F-2C41-4635-84B1-D7B4144C4034}" type="slidenum">
              <a:rPr lang="es-PA" smtClean="0"/>
              <a:t>‹Nº›</a:t>
            </a:fld>
            <a:endParaRPr lang="es-PA"/>
          </a:p>
        </p:txBody>
      </p:sp>
    </p:spTree>
    <p:extLst>
      <p:ext uri="{BB962C8B-B14F-4D97-AF65-F5344CB8AC3E}">
        <p14:creationId xmlns:p14="http://schemas.microsoft.com/office/powerpoint/2010/main" val="4258918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A"/>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823C363-1D96-4E39-A07B-C46089FF7116}" type="datetimeFigureOut">
              <a:rPr lang="es-PA" smtClean="0"/>
              <a:t>10/15/2018</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F64BF55F-2C41-4635-84B1-D7B4144C4034}" type="slidenum">
              <a:rPr lang="es-PA" smtClean="0"/>
              <a:t>‹Nº›</a:t>
            </a:fld>
            <a:endParaRPr lang="es-PA"/>
          </a:p>
        </p:txBody>
      </p:sp>
    </p:spTree>
    <p:extLst>
      <p:ext uri="{BB962C8B-B14F-4D97-AF65-F5344CB8AC3E}">
        <p14:creationId xmlns:p14="http://schemas.microsoft.com/office/powerpoint/2010/main" val="2830092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A"/>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23C363-1D96-4E39-A07B-C46089FF7116}" type="datetimeFigureOut">
              <a:rPr lang="es-PA" smtClean="0"/>
              <a:t>10/15/2018</a:t>
            </a:fld>
            <a:endParaRPr lang="es-PA"/>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BF55F-2C41-4635-84B1-D7B4144C4034}" type="slidenum">
              <a:rPr lang="es-PA" smtClean="0"/>
              <a:t>‹Nº›</a:t>
            </a:fld>
            <a:endParaRPr lang="es-PA"/>
          </a:p>
        </p:txBody>
      </p:sp>
    </p:spTree>
    <p:extLst>
      <p:ext uri="{BB962C8B-B14F-4D97-AF65-F5344CB8AC3E}">
        <p14:creationId xmlns:p14="http://schemas.microsoft.com/office/powerpoint/2010/main" val="666131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479138" cy="7019515"/>
          </a:xfrm>
          <a:prstGeom prst="rect">
            <a:avLst/>
          </a:prstGeom>
        </p:spPr>
      </p:pic>
      <p:sp>
        <p:nvSpPr>
          <p:cNvPr id="5" name="Subtitle 3"/>
          <p:cNvSpPr txBox="1">
            <a:spLocks/>
          </p:cNvSpPr>
          <p:nvPr/>
        </p:nvSpPr>
        <p:spPr>
          <a:xfrm>
            <a:off x="421475" y="6330031"/>
            <a:ext cx="6893725" cy="10559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s-PA" sz="1800" b="1" dirty="0" smtClean="0">
                <a:solidFill>
                  <a:schemeClr val="bg1"/>
                </a:solidFill>
              </a:rPr>
              <a:t>Gilberto Ferrari| Gerente General|  ETESA</a:t>
            </a:r>
            <a:endParaRPr lang="it-IT" sz="1800" b="1" dirty="0">
              <a:solidFill>
                <a:schemeClr val="bg1"/>
              </a:solidFill>
            </a:endParaRPr>
          </a:p>
        </p:txBody>
      </p:sp>
      <p:sp>
        <p:nvSpPr>
          <p:cNvPr id="6" name="Título 1"/>
          <p:cNvSpPr txBox="1">
            <a:spLocks/>
          </p:cNvSpPr>
          <p:nvPr/>
        </p:nvSpPr>
        <p:spPr>
          <a:xfrm>
            <a:off x="927265" y="1969811"/>
            <a:ext cx="11264735" cy="163746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es-PA" sz="5400" b="1" dirty="0" smtClean="0">
                <a:solidFill>
                  <a:schemeClr val="bg1"/>
                </a:solidFill>
                <a:latin typeface="Adelle" panose="02000503060000020004" pitchFamily="2" charset="0"/>
              </a:rPr>
              <a:t>Empresa de Transmisión Eléctrica, S.A</a:t>
            </a:r>
          </a:p>
        </p:txBody>
      </p:sp>
      <p:sp>
        <p:nvSpPr>
          <p:cNvPr id="7" name="Título 1"/>
          <p:cNvSpPr txBox="1">
            <a:spLocks/>
          </p:cNvSpPr>
          <p:nvPr/>
        </p:nvSpPr>
        <p:spPr>
          <a:xfrm>
            <a:off x="310640" y="4326108"/>
            <a:ext cx="6580216" cy="163746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PA" sz="1800" b="1" dirty="0" smtClean="0">
                <a:solidFill>
                  <a:schemeClr val="bg1"/>
                </a:solidFill>
              </a:rPr>
              <a:t>AUDIENCIA PÚBLICA No. 011-18 para considerar la Propuesta de Modificación al Reglamento de Transmisión, aprobado mediante la Resolución JD-5216 de 14 de abril de 2005 y sus modificaciones, para incorporar el procedimiento tarifario para la Cuarta Línea de Transmisión Eléctrica</a:t>
            </a:r>
            <a:endParaRPr lang="es-PA" sz="1800" dirty="0">
              <a:solidFill>
                <a:schemeClr val="bg1"/>
              </a:solidFill>
            </a:endParaRPr>
          </a:p>
        </p:txBody>
      </p:sp>
      <p:sp>
        <p:nvSpPr>
          <p:cNvPr id="2" name="CuadroTexto 1"/>
          <p:cNvSpPr txBox="1"/>
          <p:nvPr/>
        </p:nvSpPr>
        <p:spPr>
          <a:xfrm>
            <a:off x="10706053" y="6453051"/>
            <a:ext cx="2194560" cy="276999"/>
          </a:xfrm>
          <a:prstGeom prst="rect">
            <a:avLst/>
          </a:prstGeom>
          <a:noFill/>
        </p:spPr>
        <p:txBody>
          <a:bodyPr wrap="square" rtlCol="0">
            <a:spAutoFit/>
          </a:bodyPr>
          <a:lstStyle/>
          <a:p>
            <a:r>
              <a:rPr lang="es-MX" sz="1200" dirty="0" smtClean="0">
                <a:solidFill>
                  <a:schemeClr val="bg1"/>
                </a:solidFill>
              </a:rPr>
              <a:t>16 de octubre de 2018</a:t>
            </a:r>
            <a:endParaRPr lang="es-PA" sz="1200" dirty="0">
              <a:solidFill>
                <a:schemeClr val="bg1"/>
              </a:solidFill>
            </a:endParaRPr>
          </a:p>
        </p:txBody>
      </p:sp>
    </p:spTree>
    <p:extLst>
      <p:ext uri="{BB962C8B-B14F-4D97-AF65-F5344CB8AC3E}">
        <p14:creationId xmlns:p14="http://schemas.microsoft.com/office/powerpoint/2010/main" val="9726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cxnSp>
        <p:nvCxnSpPr>
          <p:cNvPr id="19" name="Conector recto 18"/>
          <p:cNvCxnSpPr/>
          <p:nvPr/>
        </p:nvCxnSpPr>
        <p:spPr>
          <a:xfrm flipV="1">
            <a:off x="221673" y="2159936"/>
            <a:ext cx="11945260" cy="67268"/>
          </a:xfrm>
          <a:prstGeom prst="line">
            <a:avLst/>
          </a:prstGeom>
          <a:ln w="76200">
            <a:tailEnd type="triangle" w="lg"/>
          </a:ln>
        </p:spPr>
        <p:style>
          <a:lnRef idx="3">
            <a:schemeClr val="accent4"/>
          </a:lnRef>
          <a:fillRef idx="0">
            <a:schemeClr val="accent4"/>
          </a:fillRef>
          <a:effectRef idx="2">
            <a:schemeClr val="accent4"/>
          </a:effectRef>
          <a:fontRef idx="minor">
            <a:schemeClr val="tx1"/>
          </a:fontRef>
        </p:style>
      </p:cxnSp>
      <p:sp>
        <p:nvSpPr>
          <p:cNvPr id="16" name="Rectángulo 15"/>
          <p:cNvSpPr/>
          <p:nvPr/>
        </p:nvSpPr>
        <p:spPr>
          <a:xfrm>
            <a:off x="165530" y="229359"/>
            <a:ext cx="11465821" cy="1200329"/>
          </a:xfrm>
          <a:prstGeom prst="rect">
            <a:avLst/>
          </a:prstGeom>
        </p:spPr>
        <p:txBody>
          <a:bodyPr wrap="square">
            <a:spAutoFit/>
          </a:bodyPr>
          <a:lstStyle/>
          <a:p>
            <a:r>
              <a:rPr kumimoji="0" lang="es-PA" sz="2400" b="1" i="0" u="none" strike="noStrike" kern="1200" cap="none" spc="0" normalizeH="0" baseline="0" noProof="0" dirty="0" smtClean="0">
                <a:ln>
                  <a:noFill/>
                </a:ln>
                <a:solidFill>
                  <a:schemeClr val="bg1"/>
                </a:solidFill>
                <a:effectLst/>
                <a:uLnTx/>
                <a:uFillTx/>
                <a:latin typeface="+mj-lt"/>
                <a:cs typeface="Arial" panose="020B0604020202020204" pitchFamily="34" charset="0"/>
              </a:rPr>
              <a:t> </a:t>
            </a:r>
            <a:r>
              <a:rPr lang="es-PA" sz="2400" b="1" dirty="0">
                <a:solidFill>
                  <a:schemeClr val="bg1"/>
                </a:solidFill>
                <a:latin typeface="+mj-lt"/>
              </a:rPr>
              <a:t>Sección XII.1.1.  Determinación de los Costos Eficientes</a:t>
            </a:r>
            <a:endParaRPr lang="es-PA" sz="2400" dirty="0">
              <a:solidFill>
                <a:schemeClr val="bg1"/>
              </a:solidFill>
              <a:latin typeface="+mj-lt"/>
            </a:endParaRPr>
          </a:p>
          <a:p>
            <a:pPr lvl="0"/>
            <a:r>
              <a:rPr lang="es-PA" sz="2400" b="1" dirty="0">
                <a:solidFill>
                  <a:schemeClr val="bg1"/>
                </a:solidFill>
                <a:latin typeface="+mj-lt"/>
              </a:rPr>
              <a:t/>
            </a:r>
            <a:br>
              <a:rPr lang="es-PA" sz="2400" b="1" dirty="0">
                <a:solidFill>
                  <a:schemeClr val="bg1"/>
                </a:solidFill>
                <a:latin typeface="+mj-lt"/>
              </a:rPr>
            </a:br>
            <a:endParaRPr kumimoji="0" lang="es-PA" sz="2400" b="1" i="0" u="none" strike="noStrike" kern="1200" cap="none" spc="0" normalizeH="0" baseline="0" noProof="0" dirty="0">
              <a:ln>
                <a:noFill/>
              </a:ln>
              <a:solidFill>
                <a:prstClr val="white"/>
              </a:solidFill>
              <a:effectLst/>
              <a:uLnTx/>
              <a:uFillTx/>
              <a:latin typeface="+mj-lt"/>
              <a:cs typeface="Arial" panose="020B0604020202020204" pitchFamily="34" charset="0"/>
            </a:endParaRPr>
          </a:p>
        </p:txBody>
      </p:sp>
      <p:sp>
        <p:nvSpPr>
          <p:cNvPr id="23" name="Rectángulo 22"/>
          <p:cNvSpPr/>
          <p:nvPr/>
        </p:nvSpPr>
        <p:spPr>
          <a:xfrm>
            <a:off x="6851" y="5062754"/>
            <a:ext cx="12192000" cy="1496270"/>
          </a:xfrm>
          <a:prstGeom prst="rect">
            <a:avLst/>
          </a:prstGeom>
          <a:solidFill>
            <a:srgbClr val="E0B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A" sz="1800" b="0" i="0" u="none" strike="noStrike" kern="1200" cap="none" spc="0" normalizeH="0" baseline="0" noProof="0">
              <a:ln>
                <a:noFill/>
              </a:ln>
              <a:solidFill>
                <a:prstClr val="white"/>
              </a:solidFill>
              <a:effectLst/>
              <a:uLnTx/>
              <a:uFillTx/>
              <a:latin typeface="Calibri"/>
              <a:ea typeface="+mn-ea"/>
              <a:cs typeface="+mn-cs"/>
            </a:endParaRPr>
          </a:p>
        </p:txBody>
      </p:sp>
      <p:pic>
        <p:nvPicPr>
          <p:cNvPr id="24" name="Imagen 23"/>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9531927" y="6040581"/>
            <a:ext cx="2420184" cy="468552"/>
          </a:xfrm>
          <a:prstGeom prst="rect">
            <a:avLst/>
          </a:prstGeom>
        </p:spPr>
      </p:pic>
      <p:sp>
        <p:nvSpPr>
          <p:cNvPr id="22" name="Rectángulo 21"/>
          <p:cNvSpPr/>
          <p:nvPr/>
        </p:nvSpPr>
        <p:spPr>
          <a:xfrm>
            <a:off x="221673" y="2675422"/>
            <a:ext cx="6012871" cy="3365160"/>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r>
              <a:rPr lang="es-PA" sz="1600" dirty="0">
                <a:latin typeface="+mj-lt"/>
              </a:rPr>
              <a:t>A manera aclaratoria, ETESA no va a constituir el Fideicomiso, sino el Contratista, en su calidad de fideicomitente, para beneficio de ETESA y de los bancos que financien el proyecto. Esto como parte de la estructura contemplada para el desarrollo y financiamiento de la Cuarta Línea de Transmisión. </a:t>
            </a:r>
            <a:endParaRPr lang="es-PA" sz="1600" dirty="0" smtClean="0">
              <a:latin typeface="+mj-lt"/>
            </a:endParaRPr>
          </a:p>
          <a:p>
            <a:pPr algn="just"/>
            <a:endParaRPr lang="es-PA" sz="1600" dirty="0">
              <a:latin typeface="+mj-lt"/>
            </a:endParaRPr>
          </a:p>
          <a:p>
            <a:pPr algn="just"/>
            <a:r>
              <a:rPr lang="es-PA" sz="1600" dirty="0">
                <a:latin typeface="+mj-lt"/>
              </a:rPr>
              <a:t>Adicionalmente, el contratista es un contratista de ETESA, y esta se mantiene como la prestadora del servicio público de transmisión, por lo que las instrucciones que ASEP deba dirigir, deberán ir dirigidas a ETESA como prestataria del servicio y no al contratista o al fideicomiso, que son vehículos a través de los cuales ETESA prestará el servicio. </a:t>
            </a:r>
          </a:p>
          <a:p>
            <a:pPr algn="just"/>
            <a:r>
              <a:rPr lang="es-PA" sz="1600" dirty="0">
                <a:latin typeface="+mj-lt"/>
              </a:rPr>
              <a:t>Así las cosas, no queda claro qué instrucciones pudiera ASEP dirigir al fideicomiso o al contratista.</a:t>
            </a:r>
          </a:p>
        </p:txBody>
      </p:sp>
      <p:sp>
        <p:nvSpPr>
          <p:cNvPr id="29" name="Rectángulo 28"/>
          <p:cNvSpPr/>
          <p:nvPr/>
        </p:nvSpPr>
        <p:spPr>
          <a:xfrm>
            <a:off x="221673" y="1940383"/>
            <a:ext cx="6012871"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Comentarios</a:t>
            </a:r>
            <a:endParaRPr lang="es-PA" sz="2800" b="1" dirty="0">
              <a:solidFill>
                <a:schemeClr val="accent4"/>
              </a:solidFill>
              <a:latin typeface="+mj-lt"/>
            </a:endParaRPr>
          </a:p>
        </p:txBody>
      </p:sp>
      <p:sp>
        <p:nvSpPr>
          <p:cNvPr id="31" name="Rectángulo 30"/>
          <p:cNvSpPr/>
          <p:nvPr/>
        </p:nvSpPr>
        <p:spPr>
          <a:xfrm>
            <a:off x="6578242" y="1222032"/>
            <a:ext cx="5109252"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Solicitud</a:t>
            </a:r>
            <a:endParaRPr lang="es-PA" sz="2800" b="1" dirty="0">
              <a:solidFill>
                <a:schemeClr val="accent4"/>
              </a:solidFill>
              <a:latin typeface="+mj-lt"/>
            </a:endParaRPr>
          </a:p>
        </p:txBody>
      </p:sp>
      <p:sp>
        <p:nvSpPr>
          <p:cNvPr id="32" name="Rectángulo 31"/>
          <p:cNvSpPr/>
          <p:nvPr/>
        </p:nvSpPr>
        <p:spPr>
          <a:xfrm>
            <a:off x="6578243" y="1908626"/>
            <a:ext cx="5114992" cy="2350316"/>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r>
              <a:rPr lang="es-PA" sz="1400" dirty="0">
                <a:latin typeface="+mj-lt"/>
              </a:rPr>
              <a:t>En </a:t>
            </a:r>
            <a:r>
              <a:rPr lang="es-PA" sz="1400" b="1" dirty="0">
                <a:latin typeface="+mj-lt"/>
              </a:rPr>
              <a:t>el literal </a:t>
            </a:r>
            <a:r>
              <a:rPr lang="es-PA" sz="1400" b="1" dirty="0" smtClean="0">
                <a:latin typeface="+mj-lt"/>
              </a:rPr>
              <a:t>“a” </a:t>
            </a:r>
            <a:r>
              <a:rPr lang="es-PA" sz="1400" b="1" dirty="0">
                <a:latin typeface="+mj-lt"/>
              </a:rPr>
              <a:t>del Nuevo Artículo 222</a:t>
            </a:r>
            <a:r>
              <a:rPr lang="es-PA" sz="1400" dirty="0">
                <a:latin typeface="+mj-lt"/>
              </a:rPr>
              <a:t>, se propone la siguiente redacción: “</a:t>
            </a:r>
            <a:r>
              <a:rPr lang="es-ES" sz="1400" dirty="0">
                <a:latin typeface="+mj-lt"/>
              </a:rPr>
              <a:t>Las actividades de administración, operación y mantenimiento establecidas en el Contrato Cuarta Línea y/o en el Fideicomiso establecido deben ser remuneradas  al contratista del Contrato Cuarta Línea con </a:t>
            </a:r>
            <a:r>
              <a:rPr lang="es-ES" sz="1400" b="1" dirty="0">
                <a:latin typeface="+mj-lt"/>
              </a:rPr>
              <a:t>prelación</a:t>
            </a:r>
            <a:r>
              <a:rPr lang="es-ES" sz="1400" dirty="0">
                <a:latin typeface="+mj-lt"/>
              </a:rPr>
              <a:t> de pago </a:t>
            </a:r>
            <a:r>
              <a:rPr lang="es-ES" sz="1400" b="1" dirty="0">
                <a:latin typeface="+mj-lt"/>
              </a:rPr>
              <a:t>sobre</a:t>
            </a:r>
            <a:r>
              <a:rPr lang="es-ES" sz="1400" dirty="0">
                <a:latin typeface="+mj-lt"/>
              </a:rPr>
              <a:t> los otros compromisos que existan </a:t>
            </a:r>
            <a:r>
              <a:rPr lang="es-ES" sz="1400" b="1" dirty="0">
                <a:latin typeface="+mj-lt"/>
              </a:rPr>
              <a:t>en el Fideicomiso</a:t>
            </a:r>
            <a:r>
              <a:rPr lang="es-ES" sz="1400" dirty="0">
                <a:latin typeface="+mj-lt"/>
              </a:rPr>
              <a:t>, en los porcentajes que fueron indicados en el proceso de contratación, en atención a la importancia que tiene la continuidad y calidad del servicio público regulado</a:t>
            </a:r>
            <a:endParaRPr lang="es-PA" sz="1400" dirty="0">
              <a:latin typeface="+mj-lt"/>
            </a:endParaRPr>
          </a:p>
        </p:txBody>
      </p:sp>
      <p:sp>
        <p:nvSpPr>
          <p:cNvPr id="34" name="CuadroTexto 33"/>
          <p:cNvSpPr txBox="1"/>
          <p:nvPr/>
        </p:nvSpPr>
        <p:spPr>
          <a:xfrm>
            <a:off x="221673" y="956401"/>
            <a:ext cx="3463636" cy="830997"/>
          </a:xfrm>
          <a:prstGeom prst="rect">
            <a:avLst/>
          </a:prstGeom>
          <a:noFill/>
        </p:spPr>
        <p:txBody>
          <a:bodyPr wrap="square" rtlCol="0">
            <a:spAutoFit/>
          </a:bodyPr>
          <a:lstStyle/>
          <a:p>
            <a:r>
              <a:rPr lang="es-MX" sz="2400" b="1" dirty="0">
                <a:solidFill>
                  <a:schemeClr val="bg1"/>
                </a:solidFill>
                <a:latin typeface="+mj-lt"/>
              </a:rPr>
              <a:t>Nuevo </a:t>
            </a:r>
            <a:r>
              <a:rPr lang="es-MX" sz="2400" b="1" dirty="0" smtClean="0">
                <a:solidFill>
                  <a:schemeClr val="bg1"/>
                </a:solidFill>
                <a:latin typeface="+mj-lt"/>
              </a:rPr>
              <a:t>Artículo 222</a:t>
            </a:r>
          </a:p>
          <a:p>
            <a:r>
              <a:rPr lang="es-MX" sz="2400" b="1" dirty="0" smtClean="0">
                <a:solidFill>
                  <a:schemeClr val="bg1"/>
                </a:solidFill>
                <a:latin typeface="+mj-lt"/>
              </a:rPr>
              <a:t>ETAPA 2</a:t>
            </a:r>
            <a:endParaRPr lang="es-PA" sz="2400" dirty="0">
              <a:solidFill>
                <a:schemeClr val="bg1"/>
              </a:solidFill>
              <a:latin typeface="+mj-lt"/>
            </a:endParaRPr>
          </a:p>
        </p:txBody>
      </p:sp>
      <p:sp>
        <p:nvSpPr>
          <p:cNvPr id="11" name="Rectángulo 10"/>
          <p:cNvSpPr/>
          <p:nvPr/>
        </p:nvSpPr>
        <p:spPr>
          <a:xfrm>
            <a:off x="6578242" y="4364510"/>
            <a:ext cx="5114993" cy="1626180"/>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r>
              <a:rPr lang="es-PA" sz="1400" dirty="0">
                <a:latin typeface="+mj-lt"/>
              </a:rPr>
              <a:t>En </a:t>
            </a:r>
            <a:r>
              <a:rPr lang="es-PA" sz="1400" b="1" dirty="0">
                <a:latin typeface="+mj-lt"/>
              </a:rPr>
              <a:t>el literal </a:t>
            </a:r>
            <a:r>
              <a:rPr lang="es-PA" sz="1400" b="1" dirty="0" smtClean="0">
                <a:latin typeface="+mj-lt"/>
              </a:rPr>
              <a:t>“b” </a:t>
            </a:r>
            <a:r>
              <a:rPr lang="es-PA" sz="1400" b="1" dirty="0">
                <a:latin typeface="+mj-lt"/>
              </a:rPr>
              <a:t>del Nuevo Artículo 222,</a:t>
            </a:r>
            <a:r>
              <a:rPr lang="es-PA" sz="1400" dirty="0">
                <a:latin typeface="+mj-lt"/>
              </a:rPr>
              <a:t> se propone la siguiente redacción: “</a:t>
            </a:r>
            <a:r>
              <a:rPr lang="es-ES" sz="1400" dirty="0">
                <a:latin typeface="+mj-lt"/>
              </a:rPr>
              <a:t>Debe establecer que la ASEP le dará instrucciones a </a:t>
            </a:r>
            <a:r>
              <a:rPr lang="es-ES" sz="1400" b="1" dirty="0">
                <a:latin typeface="+mj-lt"/>
              </a:rPr>
              <a:t>ETESA para que este a su vez se lo comunique al Contratista del Contrato Cuarta Línea para que haga las gestiones ante el Fideicomiso </a:t>
            </a:r>
            <a:r>
              <a:rPr lang="es-ES" sz="1400" dirty="0">
                <a:latin typeface="+mj-lt"/>
              </a:rPr>
              <a:t>de requerirse, por dictamen de la regulación del servicio público, al tener en patrimonio un activo que brinda un servicio público regulado”.</a:t>
            </a:r>
            <a:endParaRPr lang="es-PA" sz="1400" dirty="0">
              <a:latin typeface="+mj-lt"/>
            </a:endParaRPr>
          </a:p>
        </p:txBody>
      </p:sp>
    </p:spTree>
    <p:extLst>
      <p:ext uri="{BB962C8B-B14F-4D97-AF65-F5344CB8AC3E}">
        <p14:creationId xmlns:p14="http://schemas.microsoft.com/office/powerpoint/2010/main" val="7588869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1"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animBg="1"/>
      <p:bldP spid="29" grpId="0" animBg="1"/>
      <p:bldP spid="31" grpId="0" animBg="1"/>
      <p:bldP spid="32"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cxnSp>
        <p:nvCxnSpPr>
          <p:cNvPr id="19" name="Conector recto 18"/>
          <p:cNvCxnSpPr/>
          <p:nvPr/>
        </p:nvCxnSpPr>
        <p:spPr>
          <a:xfrm flipV="1">
            <a:off x="6851" y="2050555"/>
            <a:ext cx="11945260" cy="67268"/>
          </a:xfrm>
          <a:prstGeom prst="line">
            <a:avLst/>
          </a:prstGeom>
          <a:ln w="76200">
            <a:tailEnd type="triangle" w="lg"/>
          </a:ln>
        </p:spPr>
        <p:style>
          <a:lnRef idx="3">
            <a:schemeClr val="accent4"/>
          </a:lnRef>
          <a:fillRef idx="0">
            <a:schemeClr val="accent4"/>
          </a:fillRef>
          <a:effectRef idx="2">
            <a:schemeClr val="accent4"/>
          </a:effectRef>
          <a:fontRef idx="minor">
            <a:schemeClr val="tx1"/>
          </a:fontRef>
        </p:style>
      </p:cxnSp>
      <p:sp>
        <p:nvSpPr>
          <p:cNvPr id="16" name="Rectángulo 15"/>
          <p:cNvSpPr/>
          <p:nvPr/>
        </p:nvSpPr>
        <p:spPr>
          <a:xfrm>
            <a:off x="479429" y="229359"/>
            <a:ext cx="11465821" cy="1569660"/>
          </a:xfrm>
          <a:prstGeom prst="rect">
            <a:avLst/>
          </a:prstGeom>
        </p:spPr>
        <p:txBody>
          <a:bodyPr wrap="square">
            <a:spAutoFit/>
          </a:bodyPr>
          <a:lstStyle/>
          <a:p>
            <a:r>
              <a:rPr kumimoji="0" lang="es-PA" sz="2400" b="1" i="0" u="none" strike="noStrike" kern="1200" cap="none" spc="0" normalizeH="0" baseline="0" noProof="0" dirty="0" smtClean="0">
                <a:ln>
                  <a:noFill/>
                </a:ln>
                <a:solidFill>
                  <a:prstClr val="white"/>
                </a:solidFill>
                <a:effectLst/>
                <a:uLnTx/>
                <a:uFillTx/>
                <a:latin typeface="+mj-lt"/>
                <a:cs typeface="Arial" panose="020B0604020202020204" pitchFamily="34" charset="0"/>
              </a:rPr>
              <a:t> </a:t>
            </a:r>
            <a:r>
              <a:rPr lang="es-PA" sz="2400" b="1" dirty="0" smtClean="0">
                <a:solidFill>
                  <a:schemeClr val="bg1"/>
                </a:solidFill>
                <a:latin typeface="+mj-lt"/>
              </a:rPr>
              <a:t>Capítulo </a:t>
            </a:r>
            <a:r>
              <a:rPr lang="es-PA" sz="2400" b="1" dirty="0">
                <a:solidFill>
                  <a:schemeClr val="bg1"/>
                </a:solidFill>
                <a:latin typeface="+mj-lt"/>
              </a:rPr>
              <a:t>XII.2 Cargos Tarifarios de la </a:t>
            </a:r>
            <a:r>
              <a:rPr lang="es-PA" sz="2400" b="1" dirty="0" smtClean="0">
                <a:solidFill>
                  <a:schemeClr val="bg1"/>
                </a:solidFill>
                <a:latin typeface="+mj-lt"/>
              </a:rPr>
              <a:t>Cuarta Línea </a:t>
            </a:r>
            <a:r>
              <a:rPr lang="es-PA" sz="2400" b="1" dirty="0">
                <a:solidFill>
                  <a:schemeClr val="bg1"/>
                </a:solidFill>
                <a:latin typeface="+mj-lt"/>
              </a:rPr>
              <a:t>de </a:t>
            </a:r>
            <a:r>
              <a:rPr lang="es-PA" sz="2400" b="1" dirty="0" smtClean="0">
                <a:solidFill>
                  <a:schemeClr val="bg1"/>
                </a:solidFill>
                <a:latin typeface="+mj-lt"/>
              </a:rPr>
              <a:t>Transmisión </a:t>
            </a:r>
            <a:r>
              <a:rPr lang="es-PA" sz="2400" b="1" dirty="0">
                <a:solidFill>
                  <a:schemeClr val="bg1"/>
                </a:solidFill>
                <a:latin typeface="+mj-lt"/>
              </a:rPr>
              <a:t>(CIV Línea)</a:t>
            </a:r>
          </a:p>
          <a:p>
            <a:pPr lvl="0">
              <a:defRPr/>
            </a:pPr>
            <a:endParaRPr lang="es-PA" sz="2400" b="1" dirty="0">
              <a:solidFill>
                <a:schemeClr val="bg1"/>
              </a:solidFill>
              <a:latin typeface="+mj-lt"/>
            </a:endParaRPr>
          </a:p>
          <a:p>
            <a:pPr lvl="0"/>
            <a:r>
              <a:rPr lang="es-PA" sz="2400" b="1" dirty="0">
                <a:solidFill>
                  <a:schemeClr val="bg1"/>
                </a:solidFill>
                <a:latin typeface="+mj-lt"/>
              </a:rPr>
              <a:t/>
            </a:r>
            <a:br>
              <a:rPr lang="es-PA" sz="2400" b="1" dirty="0">
                <a:solidFill>
                  <a:schemeClr val="bg1"/>
                </a:solidFill>
                <a:latin typeface="+mj-lt"/>
              </a:rPr>
            </a:br>
            <a:endParaRPr kumimoji="0" lang="es-PA" sz="2400" b="1" i="0" u="none" strike="noStrike" kern="1200" cap="none" spc="0" normalizeH="0" baseline="0" noProof="0" dirty="0">
              <a:ln>
                <a:noFill/>
              </a:ln>
              <a:solidFill>
                <a:schemeClr val="bg1"/>
              </a:solidFill>
              <a:effectLst/>
              <a:uLnTx/>
              <a:uFillTx/>
              <a:latin typeface="+mj-lt"/>
              <a:cs typeface="Arial" panose="020B0604020202020204" pitchFamily="34" charset="0"/>
            </a:endParaRPr>
          </a:p>
        </p:txBody>
      </p:sp>
      <p:sp>
        <p:nvSpPr>
          <p:cNvPr id="23" name="Rectángulo 22"/>
          <p:cNvSpPr/>
          <p:nvPr/>
        </p:nvSpPr>
        <p:spPr>
          <a:xfrm>
            <a:off x="6851" y="5062754"/>
            <a:ext cx="12192000" cy="1496270"/>
          </a:xfrm>
          <a:prstGeom prst="rect">
            <a:avLst/>
          </a:prstGeom>
          <a:solidFill>
            <a:srgbClr val="E0B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A" sz="1800" b="0" i="0" u="none" strike="noStrike" kern="1200" cap="none" spc="0" normalizeH="0" baseline="0" noProof="0">
              <a:ln>
                <a:noFill/>
              </a:ln>
              <a:solidFill>
                <a:prstClr val="white"/>
              </a:solidFill>
              <a:effectLst/>
              <a:uLnTx/>
              <a:uFillTx/>
              <a:latin typeface="Calibri"/>
              <a:ea typeface="+mn-ea"/>
              <a:cs typeface="+mn-cs"/>
            </a:endParaRPr>
          </a:p>
        </p:txBody>
      </p:sp>
      <p:pic>
        <p:nvPicPr>
          <p:cNvPr id="24" name="Imagen 23"/>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160327" y="5472544"/>
            <a:ext cx="3791784" cy="902891"/>
          </a:xfrm>
          <a:prstGeom prst="rect">
            <a:avLst/>
          </a:prstGeom>
        </p:spPr>
      </p:pic>
      <p:sp>
        <p:nvSpPr>
          <p:cNvPr id="22" name="Rectángulo 21"/>
          <p:cNvSpPr/>
          <p:nvPr/>
        </p:nvSpPr>
        <p:spPr>
          <a:xfrm>
            <a:off x="2050473" y="2602118"/>
            <a:ext cx="7980217" cy="2460636"/>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endParaRPr lang="es-PA" sz="2000" dirty="0" smtClean="0">
              <a:latin typeface="+mj-lt"/>
            </a:endParaRPr>
          </a:p>
          <a:p>
            <a:pPr algn="just"/>
            <a:r>
              <a:rPr lang="es-PA" sz="2000" dirty="0" smtClean="0">
                <a:latin typeface="+mj-lt"/>
              </a:rPr>
              <a:t>La </a:t>
            </a:r>
            <a:r>
              <a:rPr lang="es-PA" sz="2000" dirty="0">
                <a:latin typeface="+mj-lt"/>
              </a:rPr>
              <a:t>formulación del reconocimiento planteada debe contemplar el manejo de los cargos del Contrato de la Cuarta Línea de acuerdo al periodo anual que inicia con la entrada en operación comercial de la Cuarta Línea y no en base a un año calendario o tarifario, para asegurar que los ingresos contemplados de cada año del Contrato sean remunerados en su totalidad. Siempre y cuando se cumpla con lo establecido en el cronograma de entrada en operación comercial del Proyecto de la Cuarta Línea.</a:t>
            </a:r>
          </a:p>
          <a:p>
            <a:pPr lvl="0" algn="just"/>
            <a:r>
              <a:rPr lang="es-PA" sz="2000" dirty="0" smtClean="0">
                <a:latin typeface="+mj-lt"/>
              </a:rPr>
              <a:t>.</a:t>
            </a:r>
            <a:endParaRPr lang="es-PA" sz="2000" dirty="0">
              <a:latin typeface="+mj-lt"/>
            </a:endParaRPr>
          </a:p>
        </p:txBody>
      </p:sp>
      <p:sp>
        <p:nvSpPr>
          <p:cNvPr id="29" name="Rectángulo 28"/>
          <p:cNvSpPr/>
          <p:nvPr/>
        </p:nvSpPr>
        <p:spPr>
          <a:xfrm>
            <a:off x="2050473" y="1810255"/>
            <a:ext cx="7980217"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Comentario General</a:t>
            </a:r>
          </a:p>
        </p:txBody>
      </p:sp>
    </p:spTree>
    <p:extLst>
      <p:ext uri="{BB962C8B-B14F-4D97-AF65-F5344CB8AC3E}">
        <p14:creationId xmlns:p14="http://schemas.microsoft.com/office/powerpoint/2010/main" val="19087055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1"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cxnSp>
        <p:nvCxnSpPr>
          <p:cNvPr id="19" name="Conector recto 18"/>
          <p:cNvCxnSpPr/>
          <p:nvPr/>
        </p:nvCxnSpPr>
        <p:spPr>
          <a:xfrm flipV="1">
            <a:off x="6851" y="2218732"/>
            <a:ext cx="11945260" cy="67268"/>
          </a:xfrm>
          <a:prstGeom prst="line">
            <a:avLst/>
          </a:prstGeom>
          <a:ln w="76200">
            <a:tailEnd type="triangle" w="lg"/>
          </a:ln>
        </p:spPr>
        <p:style>
          <a:lnRef idx="3">
            <a:schemeClr val="accent4"/>
          </a:lnRef>
          <a:fillRef idx="0">
            <a:schemeClr val="accent4"/>
          </a:fillRef>
          <a:effectRef idx="2">
            <a:schemeClr val="accent4"/>
          </a:effectRef>
          <a:fontRef idx="minor">
            <a:schemeClr val="tx1"/>
          </a:fontRef>
        </p:style>
      </p:cxnSp>
      <p:sp>
        <p:nvSpPr>
          <p:cNvPr id="16" name="Rectángulo 15"/>
          <p:cNvSpPr/>
          <p:nvPr/>
        </p:nvSpPr>
        <p:spPr>
          <a:xfrm>
            <a:off x="165526" y="229359"/>
            <a:ext cx="11465821" cy="1938992"/>
          </a:xfrm>
          <a:prstGeom prst="rect">
            <a:avLst/>
          </a:prstGeom>
        </p:spPr>
        <p:txBody>
          <a:bodyPr wrap="square">
            <a:spAutoFit/>
          </a:bodyPr>
          <a:lstStyle/>
          <a:p>
            <a:r>
              <a:rPr kumimoji="0" lang="es-PA" sz="2400" b="1" i="0" u="none" strike="noStrike" kern="1200" cap="none" spc="0" normalizeH="0" baseline="0" noProof="0" dirty="0" smtClean="0">
                <a:ln>
                  <a:noFill/>
                </a:ln>
                <a:solidFill>
                  <a:prstClr val="white"/>
                </a:solidFill>
                <a:effectLst/>
                <a:uLnTx/>
                <a:uFillTx/>
                <a:latin typeface="+mj-lt"/>
                <a:cs typeface="Arial" panose="020B0604020202020204" pitchFamily="34" charset="0"/>
              </a:rPr>
              <a:t> </a:t>
            </a:r>
            <a:r>
              <a:rPr lang="es-PA" sz="2400" b="1" dirty="0" smtClean="0">
                <a:solidFill>
                  <a:schemeClr val="bg1"/>
                </a:solidFill>
                <a:latin typeface="+mj-lt"/>
              </a:rPr>
              <a:t>Capítulo </a:t>
            </a:r>
            <a:r>
              <a:rPr lang="es-PA" sz="2400" b="1" dirty="0">
                <a:solidFill>
                  <a:schemeClr val="bg1"/>
                </a:solidFill>
                <a:latin typeface="+mj-lt"/>
              </a:rPr>
              <a:t>XII.2 Cargos Tarifarios de la </a:t>
            </a:r>
            <a:r>
              <a:rPr lang="es-PA" sz="2400" b="1" dirty="0" smtClean="0">
                <a:solidFill>
                  <a:schemeClr val="bg1"/>
                </a:solidFill>
                <a:latin typeface="+mj-lt"/>
              </a:rPr>
              <a:t>Cuarta </a:t>
            </a:r>
            <a:r>
              <a:rPr lang="es-PA" sz="2400" b="1" dirty="0">
                <a:solidFill>
                  <a:schemeClr val="bg1"/>
                </a:solidFill>
                <a:latin typeface="+mj-lt"/>
              </a:rPr>
              <a:t>L</a:t>
            </a:r>
            <a:r>
              <a:rPr lang="es-PA" sz="2400" b="1" dirty="0" smtClean="0">
                <a:solidFill>
                  <a:schemeClr val="bg1"/>
                </a:solidFill>
                <a:latin typeface="+mj-lt"/>
              </a:rPr>
              <a:t>ínea </a:t>
            </a:r>
            <a:r>
              <a:rPr lang="es-PA" sz="2400" b="1" dirty="0">
                <a:solidFill>
                  <a:schemeClr val="bg1"/>
                </a:solidFill>
                <a:latin typeface="+mj-lt"/>
              </a:rPr>
              <a:t>de </a:t>
            </a:r>
            <a:r>
              <a:rPr lang="es-PA" sz="2400" b="1" dirty="0" smtClean="0">
                <a:solidFill>
                  <a:schemeClr val="bg1"/>
                </a:solidFill>
                <a:latin typeface="+mj-lt"/>
              </a:rPr>
              <a:t>Transmisión </a:t>
            </a:r>
            <a:r>
              <a:rPr lang="es-PA" sz="2400" b="1" dirty="0">
                <a:solidFill>
                  <a:schemeClr val="bg1"/>
                </a:solidFill>
                <a:latin typeface="+mj-lt"/>
              </a:rPr>
              <a:t>(CIV Línea)</a:t>
            </a:r>
          </a:p>
          <a:p>
            <a:pPr lvl="0">
              <a:defRPr/>
            </a:pPr>
            <a:endParaRPr lang="es-PA" sz="2400" b="1" dirty="0">
              <a:solidFill>
                <a:schemeClr val="bg1"/>
              </a:solidFill>
              <a:latin typeface="+mj-lt"/>
            </a:endParaRPr>
          </a:p>
          <a:p>
            <a:pPr lvl="0">
              <a:defRPr/>
            </a:pPr>
            <a:endParaRPr lang="es-PA" sz="2400" b="1" dirty="0">
              <a:solidFill>
                <a:schemeClr val="bg1"/>
              </a:solidFill>
              <a:latin typeface="+mj-lt"/>
            </a:endParaRPr>
          </a:p>
          <a:p>
            <a:pPr lvl="0"/>
            <a:r>
              <a:rPr lang="es-PA" sz="2400" b="1" dirty="0">
                <a:solidFill>
                  <a:schemeClr val="bg1"/>
                </a:solidFill>
                <a:latin typeface="+mj-lt"/>
              </a:rPr>
              <a:t/>
            </a:r>
            <a:br>
              <a:rPr lang="es-PA" sz="2400" b="1" dirty="0">
                <a:solidFill>
                  <a:schemeClr val="bg1"/>
                </a:solidFill>
                <a:latin typeface="+mj-lt"/>
              </a:rPr>
            </a:br>
            <a:endParaRPr kumimoji="0" lang="es-PA" sz="2400" b="1" i="0" u="none" strike="noStrike" kern="1200" cap="none" spc="0" normalizeH="0" baseline="0" noProof="0" dirty="0">
              <a:ln>
                <a:noFill/>
              </a:ln>
              <a:solidFill>
                <a:prstClr val="white"/>
              </a:solidFill>
              <a:effectLst/>
              <a:uLnTx/>
              <a:uFillTx/>
              <a:latin typeface="+mj-lt"/>
              <a:cs typeface="Arial" panose="020B0604020202020204" pitchFamily="34" charset="0"/>
            </a:endParaRPr>
          </a:p>
        </p:txBody>
      </p:sp>
      <p:sp>
        <p:nvSpPr>
          <p:cNvPr id="23" name="Rectángulo 22"/>
          <p:cNvSpPr/>
          <p:nvPr/>
        </p:nvSpPr>
        <p:spPr>
          <a:xfrm>
            <a:off x="6851" y="5062754"/>
            <a:ext cx="12192000" cy="1496270"/>
          </a:xfrm>
          <a:prstGeom prst="rect">
            <a:avLst/>
          </a:prstGeom>
          <a:solidFill>
            <a:srgbClr val="E0B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A" sz="1800" b="0" i="0" u="none" strike="noStrike" kern="1200" cap="none" spc="0" normalizeH="0" baseline="0" noProof="0">
              <a:ln>
                <a:noFill/>
              </a:ln>
              <a:solidFill>
                <a:prstClr val="white"/>
              </a:solidFill>
              <a:effectLst/>
              <a:uLnTx/>
              <a:uFillTx/>
              <a:latin typeface="Calibri"/>
              <a:ea typeface="+mn-ea"/>
              <a:cs typeface="+mn-cs"/>
            </a:endParaRPr>
          </a:p>
        </p:txBody>
      </p:sp>
      <p:pic>
        <p:nvPicPr>
          <p:cNvPr id="24" name="Imagen 23"/>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160327" y="5472544"/>
            <a:ext cx="3791784" cy="902891"/>
          </a:xfrm>
          <a:prstGeom prst="rect">
            <a:avLst/>
          </a:prstGeom>
        </p:spPr>
      </p:pic>
      <p:sp>
        <p:nvSpPr>
          <p:cNvPr id="22" name="Rectángulo 21"/>
          <p:cNvSpPr/>
          <p:nvPr/>
        </p:nvSpPr>
        <p:spPr>
          <a:xfrm>
            <a:off x="754743" y="2636488"/>
            <a:ext cx="5313548" cy="2394594"/>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lvl="0" algn="just"/>
            <a:r>
              <a:rPr lang="es-ES" dirty="0">
                <a:latin typeface="+mj-lt"/>
              </a:rPr>
              <a:t>En la última modificación al Reglamento de Transmisión se incorporó el concepto de que las nuevas instalaciones de transmisión serían pagadas 100% por la demanda con un enfoque a tendencias internacionales de que estos cargos sean asumidos por la Demanda y no por los Generadores, lo propuesto por ASEP regresa a un concepto previo donde los cargos son asignados a Generación y Demanda.</a:t>
            </a:r>
            <a:endParaRPr lang="es-PA" sz="2000" dirty="0">
              <a:latin typeface="+mj-lt"/>
            </a:endParaRPr>
          </a:p>
        </p:txBody>
      </p:sp>
      <p:sp>
        <p:nvSpPr>
          <p:cNvPr id="29" name="Rectángulo 28"/>
          <p:cNvSpPr/>
          <p:nvPr/>
        </p:nvSpPr>
        <p:spPr>
          <a:xfrm>
            <a:off x="754743" y="1930405"/>
            <a:ext cx="5313548"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Comentarios</a:t>
            </a:r>
            <a:endParaRPr lang="es-PA" sz="2800" b="1" dirty="0">
              <a:solidFill>
                <a:schemeClr val="accent4"/>
              </a:solidFill>
              <a:latin typeface="+mj-lt"/>
            </a:endParaRPr>
          </a:p>
        </p:txBody>
      </p:sp>
      <p:sp>
        <p:nvSpPr>
          <p:cNvPr id="31" name="Rectángulo 30"/>
          <p:cNvSpPr/>
          <p:nvPr/>
        </p:nvSpPr>
        <p:spPr>
          <a:xfrm>
            <a:off x="6705600" y="1923143"/>
            <a:ext cx="4585855"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Solicitud</a:t>
            </a:r>
            <a:endParaRPr lang="es-PA" sz="2800" b="1" dirty="0">
              <a:solidFill>
                <a:schemeClr val="accent4"/>
              </a:solidFill>
              <a:latin typeface="+mj-lt"/>
            </a:endParaRPr>
          </a:p>
        </p:txBody>
      </p:sp>
      <p:sp>
        <p:nvSpPr>
          <p:cNvPr id="32" name="Rectángulo 31"/>
          <p:cNvSpPr/>
          <p:nvPr/>
        </p:nvSpPr>
        <p:spPr>
          <a:xfrm>
            <a:off x="6705600" y="2642455"/>
            <a:ext cx="4585855" cy="2408960"/>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endParaRPr lang="es-ES" dirty="0" smtClean="0">
              <a:latin typeface="+mj-lt"/>
            </a:endParaRPr>
          </a:p>
          <a:p>
            <a:pPr algn="just"/>
            <a:r>
              <a:rPr lang="es-ES" dirty="0" smtClean="0">
                <a:latin typeface="+mj-lt"/>
              </a:rPr>
              <a:t>Se </a:t>
            </a:r>
            <a:r>
              <a:rPr lang="es-ES" dirty="0">
                <a:latin typeface="+mj-lt"/>
              </a:rPr>
              <a:t>propone la siguiente redacción: “Los cargos tarifarios por uso de la Cuarta Línea (C1V Línea) se asignarán totalmente a la Demanda en proporciones iguales mediante la aplicación de la metodología de Estampilla Postal en base a la demanda máxima anual no coincidente de la Demanda”.</a:t>
            </a:r>
            <a:endParaRPr lang="es-PA" dirty="0">
              <a:latin typeface="+mj-lt"/>
            </a:endParaRPr>
          </a:p>
          <a:p>
            <a:r>
              <a:rPr lang="es-ES" dirty="0"/>
              <a:t> </a:t>
            </a:r>
            <a:endParaRPr lang="es-PA" dirty="0"/>
          </a:p>
        </p:txBody>
      </p:sp>
      <p:sp>
        <p:nvSpPr>
          <p:cNvPr id="34" name="CuadroTexto 33"/>
          <p:cNvSpPr txBox="1"/>
          <p:nvPr/>
        </p:nvSpPr>
        <p:spPr>
          <a:xfrm>
            <a:off x="166255" y="1245536"/>
            <a:ext cx="3463636" cy="461665"/>
          </a:xfrm>
          <a:prstGeom prst="rect">
            <a:avLst/>
          </a:prstGeom>
          <a:noFill/>
        </p:spPr>
        <p:txBody>
          <a:bodyPr wrap="square" rtlCol="0">
            <a:spAutoFit/>
          </a:bodyPr>
          <a:lstStyle/>
          <a:p>
            <a:r>
              <a:rPr lang="es-MX" sz="2400" b="1" dirty="0">
                <a:solidFill>
                  <a:schemeClr val="bg1"/>
                </a:solidFill>
                <a:latin typeface="+mj-lt"/>
              </a:rPr>
              <a:t>Nuevo </a:t>
            </a:r>
            <a:r>
              <a:rPr lang="es-MX" sz="2400" b="1" dirty="0" smtClean="0">
                <a:solidFill>
                  <a:schemeClr val="bg1"/>
                </a:solidFill>
                <a:latin typeface="+mj-lt"/>
              </a:rPr>
              <a:t>Artículo 230</a:t>
            </a:r>
            <a:endParaRPr lang="es-PA" sz="2400" dirty="0">
              <a:solidFill>
                <a:schemeClr val="bg1"/>
              </a:solidFill>
              <a:latin typeface="+mj-lt"/>
            </a:endParaRPr>
          </a:p>
        </p:txBody>
      </p:sp>
    </p:spTree>
    <p:extLst>
      <p:ext uri="{BB962C8B-B14F-4D97-AF65-F5344CB8AC3E}">
        <p14:creationId xmlns:p14="http://schemas.microsoft.com/office/powerpoint/2010/main" val="22583379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1"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animBg="1"/>
      <p:bldP spid="29" grpId="0" animBg="1"/>
      <p:bldP spid="31" grpId="0" animBg="1"/>
      <p:bldP spid="3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cxnSp>
        <p:nvCxnSpPr>
          <p:cNvPr id="19" name="Conector recto 18"/>
          <p:cNvCxnSpPr/>
          <p:nvPr/>
        </p:nvCxnSpPr>
        <p:spPr>
          <a:xfrm flipV="1">
            <a:off x="6851" y="2218732"/>
            <a:ext cx="11945260" cy="67268"/>
          </a:xfrm>
          <a:prstGeom prst="line">
            <a:avLst/>
          </a:prstGeom>
          <a:ln w="76200">
            <a:tailEnd type="triangle" w="lg"/>
          </a:ln>
        </p:spPr>
        <p:style>
          <a:lnRef idx="3">
            <a:schemeClr val="accent4"/>
          </a:lnRef>
          <a:fillRef idx="0">
            <a:schemeClr val="accent4"/>
          </a:fillRef>
          <a:effectRef idx="2">
            <a:schemeClr val="accent4"/>
          </a:effectRef>
          <a:fontRef idx="minor">
            <a:schemeClr val="tx1"/>
          </a:fontRef>
        </p:style>
      </p:cxnSp>
      <p:sp>
        <p:nvSpPr>
          <p:cNvPr id="16" name="Rectángulo 15"/>
          <p:cNvSpPr/>
          <p:nvPr/>
        </p:nvSpPr>
        <p:spPr>
          <a:xfrm>
            <a:off x="102387" y="274071"/>
            <a:ext cx="11465821" cy="1938992"/>
          </a:xfrm>
          <a:prstGeom prst="rect">
            <a:avLst/>
          </a:prstGeom>
        </p:spPr>
        <p:txBody>
          <a:bodyPr wrap="square">
            <a:spAutoFit/>
          </a:bodyPr>
          <a:lstStyle/>
          <a:p>
            <a:r>
              <a:rPr kumimoji="0" lang="es-PA" sz="2400" b="1" i="0" u="none" strike="noStrike" kern="1200" cap="none" spc="0" normalizeH="0" baseline="0" noProof="0" dirty="0" smtClean="0">
                <a:ln>
                  <a:noFill/>
                </a:ln>
                <a:solidFill>
                  <a:prstClr val="white"/>
                </a:solidFill>
                <a:effectLst/>
                <a:uLnTx/>
                <a:uFillTx/>
                <a:latin typeface="+mj-lt"/>
                <a:cs typeface="Arial" panose="020B0604020202020204" pitchFamily="34" charset="0"/>
              </a:rPr>
              <a:t> </a:t>
            </a:r>
            <a:r>
              <a:rPr lang="es-PA" sz="2400" b="1" dirty="0" smtClean="0">
                <a:solidFill>
                  <a:schemeClr val="bg1"/>
                </a:solidFill>
                <a:latin typeface="+mj-lt"/>
              </a:rPr>
              <a:t>Capítulo </a:t>
            </a:r>
            <a:r>
              <a:rPr lang="es-PA" sz="2400" b="1" dirty="0">
                <a:solidFill>
                  <a:schemeClr val="bg1"/>
                </a:solidFill>
                <a:latin typeface="+mj-lt"/>
              </a:rPr>
              <a:t>XII.2 Cargos Tarifarios de la </a:t>
            </a:r>
            <a:r>
              <a:rPr lang="es-PA" sz="2400" b="1" dirty="0" smtClean="0">
                <a:solidFill>
                  <a:schemeClr val="bg1"/>
                </a:solidFill>
                <a:latin typeface="+mj-lt"/>
              </a:rPr>
              <a:t>Cuarta </a:t>
            </a:r>
            <a:r>
              <a:rPr lang="es-PA" sz="2400" b="1" dirty="0">
                <a:solidFill>
                  <a:schemeClr val="bg1"/>
                </a:solidFill>
                <a:latin typeface="+mj-lt"/>
              </a:rPr>
              <a:t>L</a:t>
            </a:r>
            <a:r>
              <a:rPr lang="es-PA" sz="2400" b="1" dirty="0" smtClean="0">
                <a:solidFill>
                  <a:schemeClr val="bg1"/>
                </a:solidFill>
                <a:latin typeface="+mj-lt"/>
              </a:rPr>
              <a:t>ínea </a:t>
            </a:r>
            <a:r>
              <a:rPr lang="es-PA" sz="2400" b="1" dirty="0">
                <a:solidFill>
                  <a:schemeClr val="bg1"/>
                </a:solidFill>
                <a:latin typeface="+mj-lt"/>
              </a:rPr>
              <a:t>de </a:t>
            </a:r>
            <a:r>
              <a:rPr lang="es-PA" sz="2400" b="1" dirty="0" smtClean="0">
                <a:solidFill>
                  <a:schemeClr val="bg1"/>
                </a:solidFill>
                <a:latin typeface="+mj-lt"/>
              </a:rPr>
              <a:t>Transmisión </a:t>
            </a:r>
            <a:r>
              <a:rPr lang="es-PA" sz="2400" b="1" dirty="0">
                <a:solidFill>
                  <a:schemeClr val="bg1"/>
                </a:solidFill>
                <a:latin typeface="+mj-lt"/>
              </a:rPr>
              <a:t>(CIV Línea)</a:t>
            </a:r>
          </a:p>
          <a:p>
            <a:pPr lvl="0" algn="ctr">
              <a:defRPr/>
            </a:pPr>
            <a:endParaRPr lang="es-PA" sz="2400" b="1" dirty="0">
              <a:solidFill>
                <a:schemeClr val="bg1"/>
              </a:solidFill>
              <a:latin typeface="+mj-lt"/>
            </a:endParaRPr>
          </a:p>
          <a:p>
            <a:pPr lvl="0" algn="ctr">
              <a:defRPr/>
            </a:pPr>
            <a:endParaRPr lang="es-PA" sz="2400" b="1" dirty="0">
              <a:solidFill>
                <a:schemeClr val="bg1"/>
              </a:solidFill>
              <a:latin typeface="+mj-lt"/>
            </a:endParaRPr>
          </a:p>
          <a:p>
            <a:pPr lvl="0" algn="ctr"/>
            <a:r>
              <a:rPr lang="es-PA" sz="2400" b="1" dirty="0">
                <a:solidFill>
                  <a:schemeClr val="bg1"/>
                </a:solidFill>
                <a:latin typeface="+mj-lt"/>
              </a:rPr>
              <a:t/>
            </a:r>
            <a:br>
              <a:rPr lang="es-PA" sz="2400" b="1" dirty="0">
                <a:solidFill>
                  <a:schemeClr val="bg1"/>
                </a:solidFill>
                <a:latin typeface="+mj-lt"/>
              </a:rPr>
            </a:br>
            <a:endParaRPr kumimoji="0" lang="es-PA" sz="2400" b="1" i="0" u="none" strike="noStrike" kern="1200" cap="none" spc="0" normalizeH="0" baseline="0" noProof="0" dirty="0">
              <a:ln>
                <a:noFill/>
              </a:ln>
              <a:solidFill>
                <a:prstClr val="white"/>
              </a:solidFill>
              <a:effectLst/>
              <a:uLnTx/>
              <a:uFillTx/>
              <a:latin typeface="+mj-lt"/>
              <a:cs typeface="Arial" panose="020B0604020202020204" pitchFamily="34" charset="0"/>
            </a:endParaRPr>
          </a:p>
        </p:txBody>
      </p:sp>
      <p:sp>
        <p:nvSpPr>
          <p:cNvPr id="23" name="Rectángulo 22"/>
          <p:cNvSpPr/>
          <p:nvPr/>
        </p:nvSpPr>
        <p:spPr>
          <a:xfrm>
            <a:off x="6851" y="5062754"/>
            <a:ext cx="12192000" cy="1496270"/>
          </a:xfrm>
          <a:prstGeom prst="rect">
            <a:avLst/>
          </a:prstGeom>
          <a:solidFill>
            <a:srgbClr val="E0B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A" sz="1800" b="0" i="0" u="none" strike="noStrike" kern="1200" cap="none" spc="0" normalizeH="0" baseline="0" noProof="0">
              <a:ln>
                <a:noFill/>
              </a:ln>
              <a:solidFill>
                <a:prstClr val="white"/>
              </a:solidFill>
              <a:effectLst/>
              <a:uLnTx/>
              <a:uFillTx/>
              <a:latin typeface="Calibri"/>
              <a:ea typeface="+mn-ea"/>
              <a:cs typeface="+mn-cs"/>
            </a:endParaRPr>
          </a:p>
        </p:txBody>
      </p:sp>
      <p:pic>
        <p:nvPicPr>
          <p:cNvPr id="24" name="Imagen 23"/>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160327" y="5472544"/>
            <a:ext cx="3791784" cy="902891"/>
          </a:xfrm>
          <a:prstGeom prst="rect">
            <a:avLst/>
          </a:prstGeom>
        </p:spPr>
      </p:pic>
      <p:sp>
        <p:nvSpPr>
          <p:cNvPr id="22" name="Rectángulo 21"/>
          <p:cNvSpPr/>
          <p:nvPr/>
        </p:nvSpPr>
        <p:spPr>
          <a:xfrm>
            <a:off x="754743" y="2636488"/>
            <a:ext cx="5313548" cy="2394594"/>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r>
              <a:rPr lang="es-PA" sz="2000" dirty="0">
                <a:latin typeface="+mj-lt"/>
              </a:rPr>
              <a:t>En </a:t>
            </a:r>
            <a:r>
              <a:rPr lang="es-PA" sz="2000" b="1" dirty="0">
                <a:latin typeface="+mj-lt"/>
              </a:rPr>
              <a:t>el punto 1 del Nuevo Artículo 231</a:t>
            </a:r>
            <a:r>
              <a:rPr lang="es-PA" sz="2000" dirty="0">
                <a:latin typeface="+mj-lt"/>
              </a:rPr>
              <a:t> en atención a lo planteado en nuestros comentarios al Nuevo Artículo 230, los costos reconocidos solo deben ser asignados a la Demanda.</a:t>
            </a:r>
          </a:p>
        </p:txBody>
      </p:sp>
      <p:sp>
        <p:nvSpPr>
          <p:cNvPr id="29" name="Rectángulo 28"/>
          <p:cNvSpPr/>
          <p:nvPr/>
        </p:nvSpPr>
        <p:spPr>
          <a:xfrm>
            <a:off x="754743" y="1930405"/>
            <a:ext cx="5313548"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Comentarios</a:t>
            </a:r>
            <a:endParaRPr lang="es-PA" sz="2800" b="1" dirty="0">
              <a:solidFill>
                <a:schemeClr val="accent4"/>
              </a:solidFill>
              <a:latin typeface="+mj-lt"/>
            </a:endParaRPr>
          </a:p>
        </p:txBody>
      </p:sp>
      <p:sp>
        <p:nvSpPr>
          <p:cNvPr id="31" name="Rectángulo 30"/>
          <p:cNvSpPr/>
          <p:nvPr/>
        </p:nvSpPr>
        <p:spPr>
          <a:xfrm>
            <a:off x="6705600" y="1923143"/>
            <a:ext cx="4585855"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Solicitud</a:t>
            </a:r>
            <a:endParaRPr lang="es-PA" sz="2800" b="1" dirty="0">
              <a:solidFill>
                <a:schemeClr val="accent4"/>
              </a:solidFill>
              <a:latin typeface="+mj-lt"/>
            </a:endParaRPr>
          </a:p>
        </p:txBody>
      </p:sp>
      <p:sp>
        <p:nvSpPr>
          <p:cNvPr id="32" name="Rectángulo 31"/>
          <p:cNvSpPr/>
          <p:nvPr/>
        </p:nvSpPr>
        <p:spPr>
          <a:xfrm>
            <a:off x="6705600" y="2642455"/>
            <a:ext cx="4585855" cy="2408960"/>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endParaRPr lang="es-ES" dirty="0" smtClean="0">
              <a:latin typeface="+mj-lt"/>
            </a:endParaRPr>
          </a:p>
          <a:p>
            <a:pPr algn="just"/>
            <a:r>
              <a:rPr lang="es-PA" dirty="0">
                <a:latin typeface="+mj-lt"/>
              </a:rPr>
              <a:t>Modificar </a:t>
            </a:r>
            <a:r>
              <a:rPr lang="es-PA" b="1" dirty="0">
                <a:latin typeface="+mj-lt"/>
              </a:rPr>
              <a:t>el punto 1 del Nuevo Artículo 231 </a:t>
            </a:r>
            <a:r>
              <a:rPr lang="es-PA" dirty="0">
                <a:latin typeface="+mj-lt"/>
              </a:rPr>
              <a:t>para que solo considere costos reconocidos de la Cuarta Línea de Transmisión asignados a la Demanda.</a:t>
            </a:r>
          </a:p>
        </p:txBody>
      </p:sp>
      <p:sp>
        <p:nvSpPr>
          <p:cNvPr id="34" name="CuadroTexto 33"/>
          <p:cNvSpPr txBox="1"/>
          <p:nvPr/>
        </p:nvSpPr>
        <p:spPr>
          <a:xfrm>
            <a:off x="166255" y="1245536"/>
            <a:ext cx="3463636" cy="461665"/>
          </a:xfrm>
          <a:prstGeom prst="rect">
            <a:avLst/>
          </a:prstGeom>
          <a:noFill/>
        </p:spPr>
        <p:txBody>
          <a:bodyPr wrap="square" rtlCol="0">
            <a:spAutoFit/>
          </a:bodyPr>
          <a:lstStyle/>
          <a:p>
            <a:r>
              <a:rPr lang="es-MX" sz="2400" b="1" dirty="0">
                <a:solidFill>
                  <a:schemeClr val="bg1"/>
                </a:solidFill>
                <a:latin typeface="+mj-lt"/>
              </a:rPr>
              <a:t>Nuevo </a:t>
            </a:r>
            <a:r>
              <a:rPr lang="es-MX" sz="2400" b="1" dirty="0" smtClean="0">
                <a:solidFill>
                  <a:schemeClr val="bg1"/>
                </a:solidFill>
                <a:latin typeface="+mj-lt"/>
              </a:rPr>
              <a:t>Artículo 231</a:t>
            </a:r>
            <a:endParaRPr lang="es-PA" sz="2400" dirty="0">
              <a:solidFill>
                <a:schemeClr val="bg1"/>
              </a:solidFill>
              <a:latin typeface="+mj-lt"/>
            </a:endParaRPr>
          </a:p>
        </p:txBody>
      </p:sp>
    </p:spTree>
    <p:extLst>
      <p:ext uri="{BB962C8B-B14F-4D97-AF65-F5344CB8AC3E}">
        <p14:creationId xmlns:p14="http://schemas.microsoft.com/office/powerpoint/2010/main" val="22395591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1"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animBg="1"/>
      <p:bldP spid="29" grpId="0" animBg="1"/>
      <p:bldP spid="31" grpId="0" animBg="1"/>
      <p:bldP spid="3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cxnSp>
        <p:nvCxnSpPr>
          <p:cNvPr id="19" name="Conector recto 18"/>
          <p:cNvCxnSpPr/>
          <p:nvPr/>
        </p:nvCxnSpPr>
        <p:spPr>
          <a:xfrm flipV="1">
            <a:off x="6851" y="2218732"/>
            <a:ext cx="11945260" cy="67268"/>
          </a:xfrm>
          <a:prstGeom prst="line">
            <a:avLst/>
          </a:prstGeom>
          <a:ln w="76200">
            <a:tailEnd type="triangle" w="lg"/>
          </a:ln>
        </p:spPr>
        <p:style>
          <a:lnRef idx="3">
            <a:schemeClr val="accent4"/>
          </a:lnRef>
          <a:fillRef idx="0">
            <a:schemeClr val="accent4"/>
          </a:fillRef>
          <a:effectRef idx="2">
            <a:schemeClr val="accent4"/>
          </a:effectRef>
          <a:fontRef idx="minor">
            <a:schemeClr val="tx1"/>
          </a:fontRef>
        </p:style>
      </p:cxnSp>
      <p:sp>
        <p:nvSpPr>
          <p:cNvPr id="16" name="Rectángulo 15"/>
          <p:cNvSpPr/>
          <p:nvPr/>
        </p:nvSpPr>
        <p:spPr>
          <a:xfrm>
            <a:off x="192823" y="229359"/>
            <a:ext cx="11465821" cy="1938992"/>
          </a:xfrm>
          <a:prstGeom prst="rect">
            <a:avLst/>
          </a:prstGeom>
        </p:spPr>
        <p:txBody>
          <a:bodyPr wrap="square">
            <a:spAutoFit/>
          </a:bodyPr>
          <a:lstStyle/>
          <a:p>
            <a:r>
              <a:rPr kumimoji="0" lang="es-PA" sz="2400" b="1" i="0" u="none" strike="noStrike" kern="1200" cap="none" spc="0" normalizeH="0" baseline="0" noProof="0" dirty="0" smtClean="0">
                <a:ln>
                  <a:noFill/>
                </a:ln>
                <a:solidFill>
                  <a:prstClr val="white"/>
                </a:solidFill>
                <a:effectLst/>
                <a:uLnTx/>
                <a:uFillTx/>
                <a:latin typeface="+mj-lt"/>
                <a:cs typeface="Arial" panose="020B0604020202020204" pitchFamily="34" charset="0"/>
              </a:rPr>
              <a:t> </a:t>
            </a:r>
            <a:r>
              <a:rPr lang="es-PA" sz="2400" b="1" dirty="0" smtClean="0">
                <a:solidFill>
                  <a:schemeClr val="bg1"/>
                </a:solidFill>
                <a:latin typeface="+mj-lt"/>
              </a:rPr>
              <a:t>Capítulo </a:t>
            </a:r>
            <a:r>
              <a:rPr lang="es-PA" sz="2400" b="1" dirty="0">
                <a:solidFill>
                  <a:schemeClr val="bg1"/>
                </a:solidFill>
                <a:latin typeface="+mj-lt"/>
              </a:rPr>
              <a:t>XII.2 Cargos Tarifarios de la </a:t>
            </a:r>
            <a:r>
              <a:rPr lang="es-PA" sz="2400" b="1" dirty="0" smtClean="0">
                <a:solidFill>
                  <a:schemeClr val="bg1"/>
                </a:solidFill>
                <a:latin typeface="+mj-lt"/>
              </a:rPr>
              <a:t>Cuarta </a:t>
            </a:r>
            <a:r>
              <a:rPr lang="es-PA" sz="2400" b="1" dirty="0">
                <a:solidFill>
                  <a:schemeClr val="bg1"/>
                </a:solidFill>
                <a:latin typeface="+mj-lt"/>
              </a:rPr>
              <a:t>L</a:t>
            </a:r>
            <a:r>
              <a:rPr lang="es-PA" sz="2400" b="1" dirty="0" smtClean="0">
                <a:solidFill>
                  <a:schemeClr val="bg1"/>
                </a:solidFill>
                <a:latin typeface="+mj-lt"/>
              </a:rPr>
              <a:t>ínea </a:t>
            </a:r>
            <a:r>
              <a:rPr lang="es-PA" sz="2400" b="1" dirty="0">
                <a:solidFill>
                  <a:schemeClr val="bg1"/>
                </a:solidFill>
                <a:latin typeface="+mj-lt"/>
              </a:rPr>
              <a:t>de </a:t>
            </a:r>
            <a:r>
              <a:rPr lang="es-PA" sz="2400" b="1" dirty="0" smtClean="0">
                <a:solidFill>
                  <a:schemeClr val="bg1"/>
                </a:solidFill>
                <a:latin typeface="+mj-lt"/>
              </a:rPr>
              <a:t>Transmisión </a:t>
            </a:r>
            <a:r>
              <a:rPr lang="es-PA" sz="2400" b="1" dirty="0">
                <a:solidFill>
                  <a:schemeClr val="bg1"/>
                </a:solidFill>
                <a:latin typeface="+mj-lt"/>
              </a:rPr>
              <a:t>(CIV Línea)</a:t>
            </a:r>
          </a:p>
          <a:p>
            <a:pPr lvl="0" algn="ctr">
              <a:defRPr/>
            </a:pPr>
            <a:endParaRPr lang="es-PA" sz="2400" b="1" dirty="0">
              <a:solidFill>
                <a:schemeClr val="bg1"/>
              </a:solidFill>
              <a:latin typeface="+mj-lt"/>
            </a:endParaRPr>
          </a:p>
          <a:p>
            <a:pPr lvl="0" algn="ctr">
              <a:defRPr/>
            </a:pPr>
            <a:endParaRPr lang="es-PA" sz="2400" b="1" dirty="0">
              <a:solidFill>
                <a:schemeClr val="bg1"/>
              </a:solidFill>
              <a:latin typeface="+mj-lt"/>
            </a:endParaRPr>
          </a:p>
          <a:p>
            <a:pPr lvl="0" algn="ctr"/>
            <a:r>
              <a:rPr lang="es-PA" sz="2400" b="1" dirty="0">
                <a:solidFill>
                  <a:schemeClr val="bg1"/>
                </a:solidFill>
                <a:latin typeface="+mj-lt"/>
              </a:rPr>
              <a:t/>
            </a:r>
            <a:br>
              <a:rPr lang="es-PA" sz="2400" b="1" dirty="0">
                <a:solidFill>
                  <a:schemeClr val="bg1"/>
                </a:solidFill>
                <a:latin typeface="+mj-lt"/>
              </a:rPr>
            </a:br>
            <a:endParaRPr kumimoji="0" lang="es-PA" sz="2400" b="1" i="0" u="none" strike="noStrike" kern="1200" cap="none" spc="0" normalizeH="0" baseline="0" noProof="0" dirty="0">
              <a:ln>
                <a:noFill/>
              </a:ln>
              <a:solidFill>
                <a:prstClr val="white"/>
              </a:solidFill>
              <a:effectLst/>
              <a:uLnTx/>
              <a:uFillTx/>
              <a:latin typeface="+mj-lt"/>
              <a:cs typeface="Arial" panose="020B0604020202020204" pitchFamily="34" charset="0"/>
            </a:endParaRPr>
          </a:p>
        </p:txBody>
      </p:sp>
      <p:sp>
        <p:nvSpPr>
          <p:cNvPr id="23" name="Rectángulo 22"/>
          <p:cNvSpPr/>
          <p:nvPr/>
        </p:nvSpPr>
        <p:spPr>
          <a:xfrm>
            <a:off x="6851" y="5062754"/>
            <a:ext cx="12192000" cy="1496270"/>
          </a:xfrm>
          <a:prstGeom prst="rect">
            <a:avLst/>
          </a:prstGeom>
          <a:solidFill>
            <a:srgbClr val="E0B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A" sz="1800" b="0" i="0" u="none" strike="noStrike" kern="1200" cap="none" spc="0" normalizeH="0" baseline="0" noProof="0">
              <a:ln>
                <a:noFill/>
              </a:ln>
              <a:solidFill>
                <a:prstClr val="white"/>
              </a:solidFill>
              <a:effectLst/>
              <a:uLnTx/>
              <a:uFillTx/>
              <a:latin typeface="Calibri"/>
              <a:ea typeface="+mn-ea"/>
              <a:cs typeface="+mn-cs"/>
            </a:endParaRPr>
          </a:p>
        </p:txBody>
      </p:sp>
      <p:pic>
        <p:nvPicPr>
          <p:cNvPr id="24" name="Imagen 23"/>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160327" y="5472544"/>
            <a:ext cx="3791784" cy="902891"/>
          </a:xfrm>
          <a:prstGeom prst="rect">
            <a:avLst/>
          </a:prstGeom>
        </p:spPr>
      </p:pic>
      <p:sp>
        <p:nvSpPr>
          <p:cNvPr id="22" name="Rectángulo 21"/>
          <p:cNvSpPr/>
          <p:nvPr/>
        </p:nvSpPr>
        <p:spPr>
          <a:xfrm>
            <a:off x="277092" y="2168352"/>
            <a:ext cx="6502142" cy="4532700"/>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r>
              <a:rPr lang="es-PA" sz="1600" dirty="0">
                <a:latin typeface="+mj-lt"/>
              </a:rPr>
              <a:t>En </a:t>
            </a:r>
            <a:r>
              <a:rPr lang="es-PA" sz="1600" b="1" dirty="0">
                <a:solidFill>
                  <a:schemeClr val="bg1"/>
                </a:solidFill>
                <a:latin typeface="+mj-lt"/>
              </a:rPr>
              <a:t>el punto 2 del Nuevo Artículo 231</a:t>
            </a:r>
            <a:r>
              <a:rPr lang="es-PA" sz="1600" dirty="0">
                <a:solidFill>
                  <a:schemeClr val="bg1"/>
                </a:solidFill>
                <a:latin typeface="+mj-lt"/>
              </a:rPr>
              <a:t> </a:t>
            </a:r>
            <a:r>
              <a:rPr lang="es-PA" sz="1600" dirty="0">
                <a:latin typeface="+mj-lt"/>
              </a:rPr>
              <a:t>como hemos planteado en los comentarios al artículo 230, consideramos que los cargos solo deben ser a la Demanda, pero si se mantiene los cargos a la generación consideramos que debe reformularse la definición de “g” de tal forma que no incluya a la generación de las centrales beneficiadas por la Ley 45 u otra similar en el futuro que excluya de pago a la generación, para que así se recupere todos los cargos asociados a la Cuarta Línea y no se afecten los ingresos al fideicomiso y su manejo. Ya que la formulación matemática de los cargos correspondiente a la Generación y la Demanda, específicamente el término “g” se dice que corresponde a los generadores que no están sujetos al pago de los cargos por uso esporádico y con capacidad mayor a 5 MW, lo que incluye a generadores beneficiados por la Ley 45 de 2004.  </a:t>
            </a:r>
          </a:p>
          <a:p>
            <a:pPr algn="just"/>
            <a:r>
              <a:rPr lang="es-PA" sz="1600" dirty="0">
                <a:latin typeface="+mj-lt"/>
              </a:rPr>
              <a:t> </a:t>
            </a:r>
          </a:p>
          <a:p>
            <a:pPr algn="just"/>
            <a:r>
              <a:rPr lang="es-PA" sz="1600" dirty="0">
                <a:latin typeface="+mj-lt"/>
              </a:rPr>
              <a:t>Al realizarse el cálculo de esta forma se estaría asignando un cargo a los generadores beneficiados por la precitada Ley, por lo tanto, este ingreso no sería percibido afectando los ingresos de la Cuarta Línea y por ende los ingresos del fideicomiso, comprometiendo el flujo de dinero del mismo.</a:t>
            </a:r>
          </a:p>
        </p:txBody>
      </p:sp>
      <p:sp>
        <p:nvSpPr>
          <p:cNvPr id="29" name="Rectángulo 28"/>
          <p:cNvSpPr/>
          <p:nvPr/>
        </p:nvSpPr>
        <p:spPr>
          <a:xfrm>
            <a:off x="277092" y="1472537"/>
            <a:ext cx="6502142"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Comentarios</a:t>
            </a:r>
            <a:endParaRPr lang="es-PA" sz="2800" b="1" dirty="0">
              <a:solidFill>
                <a:schemeClr val="accent4"/>
              </a:solidFill>
              <a:latin typeface="+mj-lt"/>
            </a:endParaRPr>
          </a:p>
        </p:txBody>
      </p:sp>
      <p:sp>
        <p:nvSpPr>
          <p:cNvPr id="31" name="Rectángulo 30"/>
          <p:cNvSpPr/>
          <p:nvPr/>
        </p:nvSpPr>
        <p:spPr>
          <a:xfrm>
            <a:off x="7107382" y="1948568"/>
            <a:ext cx="4516581"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Solicitud</a:t>
            </a:r>
            <a:endParaRPr lang="es-PA" sz="2800" b="1" dirty="0">
              <a:solidFill>
                <a:schemeClr val="accent4"/>
              </a:solidFill>
              <a:latin typeface="+mj-lt"/>
            </a:endParaRPr>
          </a:p>
        </p:txBody>
      </p:sp>
      <p:sp>
        <p:nvSpPr>
          <p:cNvPr id="32" name="Rectángulo 31"/>
          <p:cNvSpPr/>
          <p:nvPr/>
        </p:nvSpPr>
        <p:spPr>
          <a:xfrm>
            <a:off x="7107382" y="2642455"/>
            <a:ext cx="4516582" cy="2408960"/>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endParaRPr lang="es-ES" dirty="0" smtClean="0">
              <a:latin typeface="+mj-lt"/>
            </a:endParaRPr>
          </a:p>
          <a:p>
            <a:pPr algn="just"/>
            <a:r>
              <a:rPr lang="es-PA" dirty="0">
                <a:latin typeface="+mj-lt"/>
              </a:rPr>
              <a:t>Modificar </a:t>
            </a:r>
            <a:r>
              <a:rPr lang="es-PA" b="1" dirty="0">
                <a:solidFill>
                  <a:schemeClr val="accent4"/>
                </a:solidFill>
                <a:latin typeface="+mj-lt"/>
              </a:rPr>
              <a:t>el punto 2 del Nuevo Artículo 231 </a:t>
            </a:r>
            <a:r>
              <a:rPr lang="es-PA" dirty="0">
                <a:latin typeface="+mj-lt"/>
              </a:rPr>
              <a:t>para que solo considere costos reconocidos de la Cuarta Línea de Transmisión asignados a la Demanda. Sin embargo, de mantenerse la asignación de costos a la Generación, se modifique la definición de “g” para que no incluya la generación que es beneficiada por la Ley 45 de 2004.</a:t>
            </a:r>
          </a:p>
          <a:p>
            <a:pPr algn="just"/>
            <a:r>
              <a:rPr lang="es-PA" dirty="0" smtClean="0">
                <a:latin typeface="+mj-lt"/>
              </a:rPr>
              <a:t>.</a:t>
            </a:r>
            <a:endParaRPr lang="es-PA" dirty="0">
              <a:latin typeface="+mj-lt"/>
            </a:endParaRPr>
          </a:p>
        </p:txBody>
      </p:sp>
      <p:sp>
        <p:nvSpPr>
          <p:cNvPr id="34" name="CuadroTexto 33"/>
          <p:cNvSpPr txBox="1"/>
          <p:nvPr/>
        </p:nvSpPr>
        <p:spPr>
          <a:xfrm>
            <a:off x="277092" y="855385"/>
            <a:ext cx="3463636" cy="461665"/>
          </a:xfrm>
          <a:prstGeom prst="rect">
            <a:avLst/>
          </a:prstGeom>
          <a:noFill/>
        </p:spPr>
        <p:txBody>
          <a:bodyPr wrap="square" rtlCol="0">
            <a:spAutoFit/>
          </a:bodyPr>
          <a:lstStyle/>
          <a:p>
            <a:r>
              <a:rPr lang="es-MX" sz="2400" b="1" dirty="0">
                <a:solidFill>
                  <a:schemeClr val="bg1"/>
                </a:solidFill>
                <a:latin typeface="+mj-lt"/>
              </a:rPr>
              <a:t>Nuevo </a:t>
            </a:r>
            <a:r>
              <a:rPr lang="es-MX" sz="2400" b="1" dirty="0" smtClean="0">
                <a:solidFill>
                  <a:schemeClr val="bg1"/>
                </a:solidFill>
                <a:latin typeface="+mj-lt"/>
              </a:rPr>
              <a:t>Artículo 231</a:t>
            </a:r>
            <a:endParaRPr lang="es-PA" sz="2400" dirty="0">
              <a:solidFill>
                <a:schemeClr val="bg1"/>
              </a:solidFill>
              <a:latin typeface="+mj-lt"/>
            </a:endParaRPr>
          </a:p>
        </p:txBody>
      </p:sp>
    </p:spTree>
    <p:extLst>
      <p:ext uri="{BB962C8B-B14F-4D97-AF65-F5344CB8AC3E}">
        <p14:creationId xmlns:p14="http://schemas.microsoft.com/office/powerpoint/2010/main" val="9298530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1"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animBg="1"/>
      <p:bldP spid="29" grpId="0" animBg="1"/>
      <p:bldP spid="31" grpId="0" animBg="1"/>
      <p:bldP spid="3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cxnSp>
        <p:nvCxnSpPr>
          <p:cNvPr id="19" name="Conector recto 18"/>
          <p:cNvCxnSpPr/>
          <p:nvPr/>
        </p:nvCxnSpPr>
        <p:spPr>
          <a:xfrm flipV="1">
            <a:off x="6851" y="2218732"/>
            <a:ext cx="11945260" cy="67268"/>
          </a:xfrm>
          <a:prstGeom prst="line">
            <a:avLst/>
          </a:prstGeom>
          <a:ln w="76200">
            <a:tailEnd type="triangle" w="lg"/>
          </a:ln>
        </p:spPr>
        <p:style>
          <a:lnRef idx="3">
            <a:schemeClr val="accent4"/>
          </a:lnRef>
          <a:fillRef idx="0">
            <a:schemeClr val="accent4"/>
          </a:fillRef>
          <a:effectRef idx="2">
            <a:schemeClr val="accent4"/>
          </a:effectRef>
          <a:fontRef idx="minor">
            <a:schemeClr val="tx1"/>
          </a:fontRef>
        </p:style>
      </p:cxnSp>
      <p:sp>
        <p:nvSpPr>
          <p:cNvPr id="16" name="Rectángulo 15"/>
          <p:cNvSpPr/>
          <p:nvPr/>
        </p:nvSpPr>
        <p:spPr>
          <a:xfrm>
            <a:off x="233766" y="229359"/>
            <a:ext cx="11465821" cy="1938992"/>
          </a:xfrm>
          <a:prstGeom prst="rect">
            <a:avLst/>
          </a:prstGeom>
        </p:spPr>
        <p:txBody>
          <a:bodyPr wrap="square">
            <a:spAutoFit/>
          </a:bodyPr>
          <a:lstStyle/>
          <a:p>
            <a:r>
              <a:rPr kumimoji="0" lang="es-PA" sz="2400" b="1" i="0" u="none" strike="noStrike" kern="1200" cap="none" spc="0" normalizeH="0" baseline="0" noProof="0" dirty="0" smtClean="0">
                <a:ln>
                  <a:noFill/>
                </a:ln>
                <a:solidFill>
                  <a:prstClr val="white"/>
                </a:solidFill>
                <a:effectLst/>
                <a:uLnTx/>
                <a:uFillTx/>
                <a:latin typeface="+mj-lt"/>
                <a:cs typeface="Arial" panose="020B0604020202020204" pitchFamily="34" charset="0"/>
              </a:rPr>
              <a:t> </a:t>
            </a:r>
            <a:r>
              <a:rPr lang="es-PA" sz="2400" b="1" dirty="0" smtClean="0">
                <a:solidFill>
                  <a:schemeClr val="bg1"/>
                </a:solidFill>
                <a:latin typeface="+mj-lt"/>
              </a:rPr>
              <a:t>Capítulo </a:t>
            </a:r>
            <a:r>
              <a:rPr lang="es-PA" sz="2400" b="1" dirty="0">
                <a:solidFill>
                  <a:schemeClr val="bg1"/>
                </a:solidFill>
                <a:latin typeface="+mj-lt"/>
              </a:rPr>
              <a:t>XII.2 Cargos Tarifarios de la </a:t>
            </a:r>
            <a:r>
              <a:rPr lang="es-PA" sz="2400" b="1" dirty="0" smtClean="0">
                <a:solidFill>
                  <a:schemeClr val="bg1"/>
                </a:solidFill>
                <a:latin typeface="+mj-lt"/>
              </a:rPr>
              <a:t>Cuarta </a:t>
            </a:r>
            <a:r>
              <a:rPr lang="es-PA" sz="2400" b="1" dirty="0">
                <a:solidFill>
                  <a:schemeClr val="bg1"/>
                </a:solidFill>
                <a:latin typeface="+mj-lt"/>
              </a:rPr>
              <a:t>L</a:t>
            </a:r>
            <a:r>
              <a:rPr lang="es-PA" sz="2400" b="1" dirty="0" smtClean="0">
                <a:solidFill>
                  <a:schemeClr val="bg1"/>
                </a:solidFill>
                <a:latin typeface="+mj-lt"/>
              </a:rPr>
              <a:t>ínea </a:t>
            </a:r>
            <a:r>
              <a:rPr lang="es-PA" sz="2400" b="1" dirty="0">
                <a:solidFill>
                  <a:schemeClr val="bg1"/>
                </a:solidFill>
                <a:latin typeface="+mj-lt"/>
              </a:rPr>
              <a:t>de transmisión (CIV Línea)</a:t>
            </a:r>
          </a:p>
          <a:p>
            <a:pPr lvl="0">
              <a:defRPr/>
            </a:pPr>
            <a:endParaRPr lang="es-PA" sz="2400" b="1" dirty="0">
              <a:solidFill>
                <a:schemeClr val="bg1"/>
              </a:solidFill>
              <a:latin typeface="+mj-lt"/>
            </a:endParaRPr>
          </a:p>
          <a:p>
            <a:pPr lvl="0">
              <a:defRPr/>
            </a:pPr>
            <a:endParaRPr lang="es-PA" sz="2400" b="1" dirty="0">
              <a:solidFill>
                <a:schemeClr val="bg1"/>
              </a:solidFill>
              <a:latin typeface="+mj-lt"/>
            </a:endParaRPr>
          </a:p>
          <a:p>
            <a:pPr lvl="0"/>
            <a:r>
              <a:rPr lang="es-PA" sz="2400" b="1" dirty="0">
                <a:solidFill>
                  <a:schemeClr val="bg1"/>
                </a:solidFill>
                <a:latin typeface="+mj-lt"/>
              </a:rPr>
              <a:t/>
            </a:r>
            <a:br>
              <a:rPr lang="es-PA" sz="2400" b="1" dirty="0">
                <a:solidFill>
                  <a:schemeClr val="bg1"/>
                </a:solidFill>
                <a:latin typeface="+mj-lt"/>
              </a:rPr>
            </a:br>
            <a:endParaRPr kumimoji="0" lang="es-PA" sz="2400" b="1" i="0" u="none" strike="noStrike" kern="1200" cap="none" spc="0" normalizeH="0" baseline="0" noProof="0" dirty="0">
              <a:ln>
                <a:noFill/>
              </a:ln>
              <a:solidFill>
                <a:prstClr val="white"/>
              </a:solidFill>
              <a:effectLst/>
              <a:uLnTx/>
              <a:uFillTx/>
              <a:latin typeface="+mj-lt"/>
              <a:cs typeface="Arial" panose="020B0604020202020204" pitchFamily="34" charset="0"/>
            </a:endParaRPr>
          </a:p>
        </p:txBody>
      </p:sp>
      <p:sp>
        <p:nvSpPr>
          <p:cNvPr id="23" name="Rectángulo 22"/>
          <p:cNvSpPr/>
          <p:nvPr/>
        </p:nvSpPr>
        <p:spPr>
          <a:xfrm>
            <a:off x="6851" y="5062754"/>
            <a:ext cx="12192000" cy="1496270"/>
          </a:xfrm>
          <a:prstGeom prst="rect">
            <a:avLst/>
          </a:prstGeom>
          <a:solidFill>
            <a:srgbClr val="E0B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A" sz="1800" b="0" i="0" u="none" strike="noStrike" kern="1200" cap="none" spc="0" normalizeH="0" baseline="0" noProof="0">
              <a:ln>
                <a:noFill/>
              </a:ln>
              <a:solidFill>
                <a:prstClr val="white"/>
              </a:solidFill>
              <a:effectLst/>
              <a:uLnTx/>
              <a:uFillTx/>
              <a:latin typeface="Calibri"/>
              <a:ea typeface="+mn-ea"/>
              <a:cs typeface="+mn-cs"/>
            </a:endParaRPr>
          </a:p>
        </p:txBody>
      </p:sp>
      <p:pic>
        <p:nvPicPr>
          <p:cNvPr id="24" name="Imagen 23"/>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160327" y="5472544"/>
            <a:ext cx="3791784" cy="902891"/>
          </a:xfrm>
          <a:prstGeom prst="rect">
            <a:avLst/>
          </a:prstGeom>
        </p:spPr>
      </p:pic>
      <p:sp>
        <p:nvSpPr>
          <p:cNvPr id="22" name="Rectángulo 21"/>
          <p:cNvSpPr/>
          <p:nvPr/>
        </p:nvSpPr>
        <p:spPr>
          <a:xfrm>
            <a:off x="277092" y="2168351"/>
            <a:ext cx="5825759" cy="3816813"/>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endParaRPr lang="es-PA" dirty="0" smtClean="0">
              <a:latin typeface="+mj-lt"/>
            </a:endParaRPr>
          </a:p>
          <a:p>
            <a:pPr algn="just"/>
            <a:r>
              <a:rPr lang="es-PA" dirty="0" smtClean="0">
                <a:latin typeface="+mj-lt"/>
              </a:rPr>
              <a:t>En </a:t>
            </a:r>
            <a:r>
              <a:rPr lang="es-PA" dirty="0">
                <a:latin typeface="+mj-lt"/>
              </a:rPr>
              <a:t>cuanto al </a:t>
            </a:r>
            <a:r>
              <a:rPr lang="es-PA" b="1" dirty="0">
                <a:solidFill>
                  <a:schemeClr val="accent4"/>
                </a:solidFill>
                <a:latin typeface="+mj-lt"/>
              </a:rPr>
              <a:t>punto 3</a:t>
            </a:r>
            <a:r>
              <a:rPr lang="es-PA" dirty="0">
                <a:latin typeface="+mj-lt"/>
              </a:rPr>
              <a:t>, no queda claro en qué consistiría la actualización de la demanda máxima no coincidente por variaciones mensuales y si ello implica el uso de los consumos reales de la demanda, como se aplica hoy en día en la determinación del CUSPT de estampilla postal.  Igualmente, el proceso tanto para la generación como la demanda al aplicar el último párrafo del punto 3 </a:t>
            </a:r>
            <a:r>
              <a:rPr lang="es-PA" i="1" dirty="0">
                <a:latin typeface="+mj-lt"/>
              </a:rPr>
              <a:t>“A partir de los valores actualizados de los cargos CIV Línea (G) y CIV Línea (D) los cargos mensuales resultan dividiendo los cargos anuales actualizados entre los meses del año”</a:t>
            </a:r>
            <a:r>
              <a:rPr lang="es-PA" dirty="0">
                <a:latin typeface="+mj-lt"/>
              </a:rPr>
              <a:t>, resulta confuso porque no queda claro </a:t>
            </a:r>
            <a:r>
              <a:rPr lang="es-PA" dirty="0" smtClean="0">
                <a:latin typeface="+mj-lt"/>
              </a:rPr>
              <a:t>cómo serían </a:t>
            </a:r>
            <a:r>
              <a:rPr lang="es-PA" dirty="0">
                <a:latin typeface="+mj-lt"/>
              </a:rPr>
              <a:t>esas distribuciones de los cargos entre 12, si son nuevos cargos mensuales</a:t>
            </a:r>
            <a:r>
              <a:rPr lang="es-PA" i="1" dirty="0">
                <a:latin typeface="+mj-lt"/>
              </a:rPr>
              <a:t>.</a:t>
            </a:r>
            <a:endParaRPr lang="es-PA" dirty="0">
              <a:latin typeface="+mj-lt"/>
            </a:endParaRPr>
          </a:p>
          <a:p>
            <a:pPr algn="just"/>
            <a:r>
              <a:rPr lang="es-PA" dirty="0">
                <a:latin typeface="+mj-lt"/>
              </a:rPr>
              <a:t> </a:t>
            </a:r>
          </a:p>
        </p:txBody>
      </p:sp>
      <p:sp>
        <p:nvSpPr>
          <p:cNvPr id="29" name="Rectángulo 28"/>
          <p:cNvSpPr/>
          <p:nvPr/>
        </p:nvSpPr>
        <p:spPr>
          <a:xfrm>
            <a:off x="277092" y="1472537"/>
            <a:ext cx="5825759"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Comentarios</a:t>
            </a:r>
            <a:endParaRPr lang="es-PA" sz="2800" b="1" dirty="0">
              <a:solidFill>
                <a:schemeClr val="accent4"/>
              </a:solidFill>
              <a:latin typeface="+mj-lt"/>
            </a:endParaRPr>
          </a:p>
        </p:txBody>
      </p:sp>
      <p:sp>
        <p:nvSpPr>
          <p:cNvPr id="31" name="Rectángulo 30"/>
          <p:cNvSpPr/>
          <p:nvPr/>
        </p:nvSpPr>
        <p:spPr>
          <a:xfrm>
            <a:off x="7107382" y="1948568"/>
            <a:ext cx="4516581"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Solicitud</a:t>
            </a:r>
            <a:endParaRPr lang="es-PA" sz="2800" b="1" dirty="0">
              <a:solidFill>
                <a:schemeClr val="accent4"/>
              </a:solidFill>
              <a:latin typeface="+mj-lt"/>
            </a:endParaRPr>
          </a:p>
        </p:txBody>
      </p:sp>
      <p:sp>
        <p:nvSpPr>
          <p:cNvPr id="32" name="Rectángulo 31"/>
          <p:cNvSpPr/>
          <p:nvPr/>
        </p:nvSpPr>
        <p:spPr>
          <a:xfrm>
            <a:off x="7107382" y="2642455"/>
            <a:ext cx="4516582" cy="2408960"/>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endParaRPr lang="es-ES" dirty="0" smtClean="0">
              <a:latin typeface="+mj-lt"/>
            </a:endParaRPr>
          </a:p>
          <a:p>
            <a:pPr algn="just"/>
            <a:r>
              <a:rPr lang="es-PA" dirty="0">
                <a:latin typeface="+mj-lt"/>
              </a:rPr>
              <a:t>Aclarar </a:t>
            </a:r>
            <a:r>
              <a:rPr lang="es-PA" b="1" dirty="0">
                <a:solidFill>
                  <a:schemeClr val="accent4"/>
                </a:solidFill>
                <a:latin typeface="+mj-lt"/>
              </a:rPr>
              <a:t>el punto 3 del Nuevo Artículo 231</a:t>
            </a:r>
            <a:r>
              <a:rPr lang="es-PA" dirty="0">
                <a:solidFill>
                  <a:schemeClr val="accent4"/>
                </a:solidFill>
                <a:latin typeface="+mj-lt"/>
              </a:rPr>
              <a:t> </a:t>
            </a:r>
            <a:r>
              <a:rPr lang="es-PA" dirty="0">
                <a:latin typeface="+mj-lt"/>
              </a:rPr>
              <a:t>de tal forma que se entienda el concepto a aplicar para la actualización de la demanda y la repartición mensual de los cargos.</a:t>
            </a:r>
          </a:p>
          <a:p>
            <a:pPr algn="just"/>
            <a:r>
              <a:rPr lang="es-PA" dirty="0">
                <a:latin typeface="+mj-lt"/>
              </a:rPr>
              <a:t> </a:t>
            </a:r>
          </a:p>
        </p:txBody>
      </p:sp>
      <p:sp>
        <p:nvSpPr>
          <p:cNvPr id="34" name="CuadroTexto 33"/>
          <p:cNvSpPr txBox="1"/>
          <p:nvPr/>
        </p:nvSpPr>
        <p:spPr>
          <a:xfrm>
            <a:off x="277092" y="855385"/>
            <a:ext cx="3463636" cy="461665"/>
          </a:xfrm>
          <a:prstGeom prst="rect">
            <a:avLst/>
          </a:prstGeom>
          <a:noFill/>
        </p:spPr>
        <p:txBody>
          <a:bodyPr wrap="square" rtlCol="0">
            <a:spAutoFit/>
          </a:bodyPr>
          <a:lstStyle/>
          <a:p>
            <a:r>
              <a:rPr lang="es-MX" sz="2400" b="1" dirty="0">
                <a:solidFill>
                  <a:schemeClr val="bg1"/>
                </a:solidFill>
                <a:latin typeface="+mj-lt"/>
              </a:rPr>
              <a:t>Nuevo </a:t>
            </a:r>
            <a:r>
              <a:rPr lang="es-MX" sz="2400" b="1" dirty="0" smtClean="0">
                <a:solidFill>
                  <a:schemeClr val="bg1"/>
                </a:solidFill>
                <a:latin typeface="+mj-lt"/>
              </a:rPr>
              <a:t>Artículo 231</a:t>
            </a:r>
            <a:endParaRPr lang="es-PA" sz="2400" dirty="0">
              <a:solidFill>
                <a:schemeClr val="bg1"/>
              </a:solidFill>
              <a:latin typeface="+mj-lt"/>
            </a:endParaRPr>
          </a:p>
        </p:txBody>
      </p:sp>
    </p:spTree>
    <p:extLst>
      <p:ext uri="{BB962C8B-B14F-4D97-AF65-F5344CB8AC3E}">
        <p14:creationId xmlns:p14="http://schemas.microsoft.com/office/powerpoint/2010/main" val="3784215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1"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animBg="1"/>
      <p:bldP spid="29" grpId="0" animBg="1"/>
      <p:bldP spid="31" grpId="0" animBg="1"/>
      <p:bldP spid="3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cxnSp>
        <p:nvCxnSpPr>
          <p:cNvPr id="19" name="Conector recto 18"/>
          <p:cNvCxnSpPr/>
          <p:nvPr/>
        </p:nvCxnSpPr>
        <p:spPr>
          <a:xfrm flipV="1">
            <a:off x="6851" y="2218732"/>
            <a:ext cx="11945260" cy="67268"/>
          </a:xfrm>
          <a:prstGeom prst="line">
            <a:avLst/>
          </a:prstGeom>
          <a:ln w="76200">
            <a:tailEnd type="triangle" w="lg"/>
          </a:ln>
        </p:spPr>
        <p:style>
          <a:lnRef idx="3">
            <a:schemeClr val="accent4"/>
          </a:lnRef>
          <a:fillRef idx="0">
            <a:schemeClr val="accent4"/>
          </a:fillRef>
          <a:effectRef idx="2">
            <a:schemeClr val="accent4"/>
          </a:effectRef>
          <a:fontRef idx="minor">
            <a:schemeClr val="tx1"/>
          </a:fontRef>
        </p:style>
      </p:cxnSp>
      <p:sp>
        <p:nvSpPr>
          <p:cNvPr id="16" name="Rectángulo 15"/>
          <p:cNvSpPr/>
          <p:nvPr/>
        </p:nvSpPr>
        <p:spPr>
          <a:xfrm>
            <a:off x="179177" y="229359"/>
            <a:ext cx="11465821" cy="1938992"/>
          </a:xfrm>
          <a:prstGeom prst="rect">
            <a:avLst/>
          </a:prstGeom>
        </p:spPr>
        <p:txBody>
          <a:bodyPr wrap="square">
            <a:spAutoFit/>
          </a:bodyPr>
          <a:lstStyle/>
          <a:p>
            <a:r>
              <a:rPr kumimoji="0" lang="es-PA" sz="2400" b="1" i="0" u="none" strike="noStrike" kern="1200" cap="none" spc="0" normalizeH="0" baseline="0" noProof="0" dirty="0" smtClean="0">
                <a:ln>
                  <a:noFill/>
                </a:ln>
                <a:solidFill>
                  <a:prstClr val="white"/>
                </a:solidFill>
                <a:effectLst/>
                <a:uLnTx/>
                <a:uFillTx/>
                <a:latin typeface="+mj-lt"/>
                <a:cs typeface="Arial" panose="020B0604020202020204" pitchFamily="34" charset="0"/>
              </a:rPr>
              <a:t> </a:t>
            </a:r>
            <a:r>
              <a:rPr lang="es-PA" sz="2400" b="1" dirty="0" smtClean="0">
                <a:solidFill>
                  <a:schemeClr val="bg1"/>
                </a:solidFill>
                <a:latin typeface="+mj-lt"/>
              </a:rPr>
              <a:t>Capítulo </a:t>
            </a:r>
            <a:r>
              <a:rPr lang="es-PA" sz="2400" b="1" dirty="0">
                <a:solidFill>
                  <a:schemeClr val="bg1"/>
                </a:solidFill>
                <a:latin typeface="+mj-lt"/>
              </a:rPr>
              <a:t>XII.2 Cargos Tarifarios de la cuarta línea de </a:t>
            </a:r>
            <a:r>
              <a:rPr lang="es-PA" sz="2400" b="1" dirty="0" smtClean="0">
                <a:solidFill>
                  <a:schemeClr val="bg1"/>
                </a:solidFill>
                <a:latin typeface="+mj-lt"/>
              </a:rPr>
              <a:t>Transmisión </a:t>
            </a:r>
            <a:r>
              <a:rPr lang="es-PA" sz="2400" b="1" dirty="0">
                <a:solidFill>
                  <a:schemeClr val="bg1"/>
                </a:solidFill>
                <a:latin typeface="+mj-lt"/>
              </a:rPr>
              <a:t>(CIV Línea)</a:t>
            </a:r>
          </a:p>
          <a:p>
            <a:pPr lvl="0">
              <a:defRPr/>
            </a:pPr>
            <a:endParaRPr lang="es-PA" sz="2400" b="1" dirty="0">
              <a:solidFill>
                <a:schemeClr val="bg1"/>
              </a:solidFill>
              <a:latin typeface="+mj-lt"/>
            </a:endParaRPr>
          </a:p>
          <a:p>
            <a:pPr lvl="0">
              <a:defRPr/>
            </a:pPr>
            <a:endParaRPr lang="es-PA" sz="2400" b="1" dirty="0">
              <a:solidFill>
                <a:schemeClr val="bg1"/>
              </a:solidFill>
              <a:latin typeface="+mj-lt"/>
            </a:endParaRPr>
          </a:p>
          <a:p>
            <a:pPr lvl="0"/>
            <a:r>
              <a:rPr lang="es-PA" sz="2400" b="1" dirty="0">
                <a:solidFill>
                  <a:schemeClr val="bg1"/>
                </a:solidFill>
                <a:latin typeface="+mj-lt"/>
              </a:rPr>
              <a:t/>
            </a:r>
            <a:br>
              <a:rPr lang="es-PA" sz="2400" b="1" dirty="0">
                <a:solidFill>
                  <a:schemeClr val="bg1"/>
                </a:solidFill>
                <a:latin typeface="+mj-lt"/>
              </a:rPr>
            </a:br>
            <a:endParaRPr kumimoji="0" lang="es-PA" sz="2400" b="1" i="0" u="none" strike="noStrike" kern="1200" cap="none" spc="0" normalizeH="0" baseline="0" noProof="0" dirty="0">
              <a:ln>
                <a:noFill/>
              </a:ln>
              <a:solidFill>
                <a:prstClr val="white"/>
              </a:solidFill>
              <a:effectLst/>
              <a:uLnTx/>
              <a:uFillTx/>
              <a:latin typeface="+mj-lt"/>
              <a:cs typeface="Arial" panose="020B0604020202020204" pitchFamily="34" charset="0"/>
            </a:endParaRPr>
          </a:p>
        </p:txBody>
      </p:sp>
      <p:sp>
        <p:nvSpPr>
          <p:cNvPr id="23" name="Rectángulo 22"/>
          <p:cNvSpPr/>
          <p:nvPr/>
        </p:nvSpPr>
        <p:spPr>
          <a:xfrm>
            <a:off x="6851" y="5062754"/>
            <a:ext cx="12192000" cy="1496270"/>
          </a:xfrm>
          <a:prstGeom prst="rect">
            <a:avLst/>
          </a:prstGeom>
          <a:solidFill>
            <a:srgbClr val="E0B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A" sz="1800" b="0" i="0" u="none" strike="noStrike" kern="1200" cap="none" spc="0" normalizeH="0" baseline="0" noProof="0">
              <a:ln>
                <a:noFill/>
              </a:ln>
              <a:solidFill>
                <a:prstClr val="white"/>
              </a:solidFill>
              <a:effectLst/>
              <a:uLnTx/>
              <a:uFillTx/>
              <a:latin typeface="Calibri"/>
              <a:ea typeface="+mn-ea"/>
              <a:cs typeface="+mn-cs"/>
            </a:endParaRPr>
          </a:p>
        </p:txBody>
      </p:sp>
      <p:pic>
        <p:nvPicPr>
          <p:cNvPr id="24" name="Imagen 23"/>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160327" y="5472544"/>
            <a:ext cx="3791784" cy="902891"/>
          </a:xfrm>
          <a:prstGeom prst="rect">
            <a:avLst/>
          </a:prstGeom>
        </p:spPr>
      </p:pic>
      <p:sp>
        <p:nvSpPr>
          <p:cNvPr id="22" name="Rectángulo 21"/>
          <p:cNvSpPr/>
          <p:nvPr/>
        </p:nvSpPr>
        <p:spPr>
          <a:xfrm>
            <a:off x="665933" y="2642455"/>
            <a:ext cx="5313548" cy="2420299"/>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endParaRPr lang="es-PA" dirty="0" smtClean="0">
              <a:latin typeface="+mj-lt"/>
            </a:endParaRPr>
          </a:p>
          <a:p>
            <a:pPr algn="just"/>
            <a:endParaRPr lang="es-PA" dirty="0" smtClean="0">
              <a:latin typeface="+mj-lt"/>
            </a:endParaRPr>
          </a:p>
          <a:p>
            <a:pPr algn="just"/>
            <a:r>
              <a:rPr lang="es-PA" dirty="0" smtClean="0">
                <a:latin typeface="+mj-lt"/>
              </a:rPr>
              <a:t>Si </a:t>
            </a:r>
            <a:r>
              <a:rPr lang="es-PA" dirty="0">
                <a:latin typeface="+mj-lt"/>
              </a:rPr>
              <a:t>lo comentado en el </a:t>
            </a:r>
            <a:r>
              <a:rPr lang="es-PA" b="1" dirty="0">
                <a:latin typeface="+mj-lt"/>
              </a:rPr>
              <a:t>Nuevo Artículo 231</a:t>
            </a:r>
            <a:r>
              <a:rPr lang="es-PA" dirty="0">
                <a:latin typeface="+mj-lt"/>
              </a:rPr>
              <a:t> sobre la actualización de la Demanda es como planteamos (uso del consumo real) no es posible que los cargo estén disponibles dentro de los 15 días del mes siguiente, debido a que el proceso de obtener los datos de consumo real del CND (publicados con el DTE) y completar los cálculos y el proceso de facturación involucraría un tiempo mayor.</a:t>
            </a:r>
          </a:p>
          <a:p>
            <a:pPr algn="just"/>
            <a:r>
              <a:rPr lang="es-PA" dirty="0">
                <a:latin typeface="+mj-lt"/>
              </a:rPr>
              <a:t> </a:t>
            </a:r>
          </a:p>
          <a:p>
            <a:pPr algn="just"/>
            <a:r>
              <a:rPr lang="es-PA" dirty="0">
                <a:latin typeface="+mj-lt"/>
              </a:rPr>
              <a:t> </a:t>
            </a:r>
          </a:p>
        </p:txBody>
      </p:sp>
      <p:sp>
        <p:nvSpPr>
          <p:cNvPr id="29" name="Rectángulo 28"/>
          <p:cNvSpPr/>
          <p:nvPr/>
        </p:nvSpPr>
        <p:spPr>
          <a:xfrm>
            <a:off x="665933" y="1898187"/>
            <a:ext cx="5313548"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Comentarios</a:t>
            </a:r>
            <a:endParaRPr lang="es-PA" sz="2800" b="1" dirty="0">
              <a:solidFill>
                <a:schemeClr val="accent4"/>
              </a:solidFill>
              <a:latin typeface="+mj-lt"/>
            </a:endParaRPr>
          </a:p>
        </p:txBody>
      </p:sp>
      <p:sp>
        <p:nvSpPr>
          <p:cNvPr id="31" name="Rectángulo 30"/>
          <p:cNvSpPr/>
          <p:nvPr/>
        </p:nvSpPr>
        <p:spPr>
          <a:xfrm>
            <a:off x="6885709" y="1897233"/>
            <a:ext cx="4516582"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Solicitud</a:t>
            </a:r>
            <a:endParaRPr lang="es-PA" sz="2800" b="1" dirty="0">
              <a:solidFill>
                <a:schemeClr val="accent4"/>
              </a:solidFill>
              <a:latin typeface="+mj-lt"/>
            </a:endParaRPr>
          </a:p>
        </p:txBody>
      </p:sp>
      <p:sp>
        <p:nvSpPr>
          <p:cNvPr id="32" name="Rectángulo 31"/>
          <p:cNvSpPr/>
          <p:nvPr/>
        </p:nvSpPr>
        <p:spPr>
          <a:xfrm>
            <a:off x="6885709" y="2642455"/>
            <a:ext cx="4516582" cy="2408960"/>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endParaRPr lang="es-ES" dirty="0" smtClean="0">
              <a:latin typeface="+mj-lt"/>
            </a:endParaRPr>
          </a:p>
          <a:p>
            <a:pPr algn="just"/>
            <a:r>
              <a:rPr lang="es-PA" dirty="0">
                <a:latin typeface="+mj-lt"/>
              </a:rPr>
              <a:t>Se solicita modificar el</a:t>
            </a:r>
            <a:r>
              <a:rPr lang="es-PA" b="1" dirty="0">
                <a:latin typeface="+mj-lt"/>
              </a:rPr>
              <a:t> </a:t>
            </a:r>
            <a:r>
              <a:rPr lang="es-PA" b="1" dirty="0">
                <a:solidFill>
                  <a:schemeClr val="accent4"/>
                </a:solidFill>
                <a:latin typeface="+mj-lt"/>
              </a:rPr>
              <a:t>Nuevo Artículo 233 </a:t>
            </a:r>
            <a:r>
              <a:rPr lang="es-PA" dirty="0">
                <a:latin typeface="+mj-lt"/>
              </a:rPr>
              <a:t>para que el periodo de facturación sea como mínimo de 25 días a fin de obtener los datos de consumo real del CND (publicados con el DTE) y completar los cálculos y el proceso de facturación</a:t>
            </a:r>
            <a:r>
              <a:rPr lang="es-PA" dirty="0"/>
              <a:t>.</a:t>
            </a:r>
          </a:p>
        </p:txBody>
      </p:sp>
      <p:sp>
        <p:nvSpPr>
          <p:cNvPr id="34" name="CuadroTexto 33"/>
          <p:cNvSpPr txBox="1"/>
          <p:nvPr/>
        </p:nvSpPr>
        <p:spPr>
          <a:xfrm>
            <a:off x="277092" y="855385"/>
            <a:ext cx="3463636" cy="461665"/>
          </a:xfrm>
          <a:prstGeom prst="rect">
            <a:avLst/>
          </a:prstGeom>
          <a:noFill/>
        </p:spPr>
        <p:txBody>
          <a:bodyPr wrap="square" rtlCol="0">
            <a:spAutoFit/>
          </a:bodyPr>
          <a:lstStyle/>
          <a:p>
            <a:r>
              <a:rPr lang="es-MX" sz="2400" b="1" dirty="0">
                <a:solidFill>
                  <a:schemeClr val="bg1"/>
                </a:solidFill>
                <a:latin typeface="+mj-lt"/>
              </a:rPr>
              <a:t>Nuevo </a:t>
            </a:r>
            <a:r>
              <a:rPr lang="es-MX" sz="2400" b="1" dirty="0" smtClean="0">
                <a:solidFill>
                  <a:schemeClr val="bg1"/>
                </a:solidFill>
                <a:latin typeface="+mj-lt"/>
              </a:rPr>
              <a:t>Artículo 231</a:t>
            </a:r>
            <a:endParaRPr lang="es-PA" sz="2400" dirty="0">
              <a:solidFill>
                <a:schemeClr val="bg1"/>
              </a:solidFill>
              <a:latin typeface="+mj-lt"/>
            </a:endParaRPr>
          </a:p>
        </p:txBody>
      </p:sp>
    </p:spTree>
    <p:extLst>
      <p:ext uri="{BB962C8B-B14F-4D97-AF65-F5344CB8AC3E}">
        <p14:creationId xmlns:p14="http://schemas.microsoft.com/office/powerpoint/2010/main" val="3423419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1"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animBg="1"/>
      <p:bldP spid="29"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CuadroTexto 1"/>
          <p:cNvSpPr txBox="1"/>
          <p:nvPr/>
        </p:nvSpPr>
        <p:spPr>
          <a:xfrm>
            <a:off x="295601" y="6109804"/>
            <a:ext cx="8398459" cy="523220"/>
          </a:xfrm>
          <a:prstGeom prst="rect">
            <a:avLst/>
          </a:prstGeom>
          <a:noFill/>
        </p:spPr>
        <p:txBody>
          <a:bodyPr wrap="square" rtlCol="0">
            <a:spAutoFit/>
          </a:bodyPr>
          <a:lstStyle/>
          <a:p>
            <a:r>
              <a:rPr lang="es-PA" sz="2800" b="1" dirty="0" smtClean="0">
                <a:solidFill>
                  <a:schemeClr val="bg1"/>
                </a:solidFill>
              </a:rPr>
              <a:t>501-3801 </a:t>
            </a:r>
            <a:r>
              <a:rPr lang="es-PA" sz="2800" b="1" dirty="0">
                <a:solidFill>
                  <a:schemeClr val="bg1"/>
                </a:solidFill>
              </a:rPr>
              <a:t>| </a:t>
            </a:r>
            <a:r>
              <a:rPr lang="es-PA" sz="2800" b="1" dirty="0" smtClean="0">
                <a:solidFill>
                  <a:schemeClr val="bg1"/>
                </a:solidFill>
              </a:rPr>
              <a:t>gferrari@etesa.com.pa </a:t>
            </a:r>
            <a:endParaRPr lang="es-PA" sz="2800" b="1" dirty="0">
              <a:solidFill>
                <a:schemeClr val="bg1"/>
              </a:solidFill>
            </a:endParaRPr>
          </a:p>
        </p:txBody>
      </p:sp>
    </p:spTree>
    <p:extLst>
      <p:ext uri="{BB962C8B-B14F-4D97-AF65-F5344CB8AC3E}">
        <p14:creationId xmlns:p14="http://schemas.microsoft.com/office/powerpoint/2010/main" val="168655417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cxnSp>
        <p:nvCxnSpPr>
          <p:cNvPr id="19" name="Conector recto 18"/>
          <p:cNvCxnSpPr/>
          <p:nvPr/>
        </p:nvCxnSpPr>
        <p:spPr>
          <a:xfrm flipV="1">
            <a:off x="6851" y="2218732"/>
            <a:ext cx="11945260" cy="67268"/>
          </a:xfrm>
          <a:prstGeom prst="line">
            <a:avLst/>
          </a:prstGeom>
          <a:ln w="76200">
            <a:tailEnd type="triangle" w="lg"/>
          </a:ln>
        </p:spPr>
        <p:style>
          <a:lnRef idx="3">
            <a:schemeClr val="accent4"/>
          </a:lnRef>
          <a:fillRef idx="0">
            <a:schemeClr val="accent4"/>
          </a:fillRef>
          <a:effectRef idx="2">
            <a:schemeClr val="accent4"/>
          </a:effectRef>
          <a:fontRef idx="minor">
            <a:schemeClr val="tx1"/>
          </a:fontRef>
        </p:style>
      </p:cxnSp>
      <p:sp>
        <p:nvSpPr>
          <p:cNvPr id="16" name="Rectángulo 15"/>
          <p:cNvSpPr/>
          <p:nvPr/>
        </p:nvSpPr>
        <p:spPr>
          <a:xfrm>
            <a:off x="246570" y="196862"/>
            <a:ext cx="11465821" cy="1938992"/>
          </a:xfrm>
          <a:prstGeom prst="rect">
            <a:avLst/>
          </a:prstGeom>
        </p:spPr>
        <p:txBody>
          <a:bodyPr wrap="square">
            <a:spAutoFit/>
          </a:bodyPr>
          <a:lstStyle/>
          <a:p>
            <a:r>
              <a:rPr kumimoji="0" lang="es-PA" sz="2400" b="1" i="0" u="none" strike="noStrike" kern="1200" cap="none" spc="0" normalizeH="0" baseline="0" noProof="0" dirty="0" smtClean="0">
                <a:ln>
                  <a:noFill/>
                </a:ln>
                <a:solidFill>
                  <a:prstClr val="white"/>
                </a:solidFill>
                <a:effectLst/>
                <a:uLnTx/>
                <a:uFillTx/>
                <a:latin typeface="+mj-lt"/>
                <a:cs typeface="Arial" panose="020B0604020202020204" pitchFamily="34" charset="0"/>
              </a:rPr>
              <a:t> </a:t>
            </a:r>
            <a:r>
              <a:rPr lang="es-PA" sz="2400" b="1" dirty="0">
                <a:solidFill>
                  <a:schemeClr val="bg1"/>
                </a:solidFill>
                <a:latin typeface="+mj-lt"/>
              </a:rPr>
              <a:t>Título XII: Procedimiento Tarifario para la </a:t>
            </a:r>
            <a:r>
              <a:rPr lang="es-PA" sz="2400" b="1" dirty="0" smtClean="0">
                <a:solidFill>
                  <a:schemeClr val="bg1"/>
                </a:solidFill>
                <a:latin typeface="+mj-lt"/>
              </a:rPr>
              <a:t>Cuarta </a:t>
            </a:r>
            <a:r>
              <a:rPr lang="es-PA" sz="2400" b="1" dirty="0">
                <a:solidFill>
                  <a:schemeClr val="bg1"/>
                </a:solidFill>
                <a:latin typeface="+mj-lt"/>
              </a:rPr>
              <a:t>L</a:t>
            </a:r>
            <a:r>
              <a:rPr lang="es-PA" sz="2400" b="1" dirty="0" smtClean="0">
                <a:solidFill>
                  <a:schemeClr val="bg1"/>
                </a:solidFill>
                <a:latin typeface="+mj-lt"/>
              </a:rPr>
              <a:t>ínea </a:t>
            </a:r>
            <a:r>
              <a:rPr lang="es-PA" sz="2400" b="1" dirty="0">
                <a:solidFill>
                  <a:schemeClr val="bg1"/>
                </a:solidFill>
                <a:latin typeface="+mj-lt"/>
              </a:rPr>
              <a:t>de </a:t>
            </a:r>
            <a:r>
              <a:rPr lang="es-PA" sz="2400" b="1" dirty="0" smtClean="0">
                <a:solidFill>
                  <a:schemeClr val="bg1"/>
                </a:solidFill>
                <a:latin typeface="+mj-lt"/>
              </a:rPr>
              <a:t>Transmisión</a:t>
            </a:r>
            <a:endParaRPr lang="es-PA" sz="2400" b="1" dirty="0">
              <a:solidFill>
                <a:schemeClr val="bg1"/>
              </a:solidFill>
              <a:latin typeface="+mj-lt"/>
            </a:endParaRPr>
          </a:p>
          <a:p>
            <a:r>
              <a:rPr lang="es-PA" sz="2400" b="1" dirty="0" smtClean="0">
                <a:solidFill>
                  <a:schemeClr val="bg1"/>
                </a:solidFill>
                <a:latin typeface="+mj-lt"/>
              </a:rPr>
              <a:t>Capítulo </a:t>
            </a:r>
            <a:r>
              <a:rPr lang="es-PA" sz="2400" b="1" dirty="0">
                <a:solidFill>
                  <a:schemeClr val="bg1"/>
                </a:solidFill>
                <a:latin typeface="+mj-lt"/>
              </a:rPr>
              <a:t>XII.1 Ingresos Permitidos para la Cuarta Línea de Transmisión</a:t>
            </a:r>
          </a:p>
          <a:p>
            <a:pPr lvl="0">
              <a:defRPr/>
            </a:pPr>
            <a:endParaRPr lang="es-PA" sz="2400" b="1" dirty="0">
              <a:solidFill>
                <a:schemeClr val="bg1"/>
              </a:solidFill>
              <a:latin typeface="+mj-lt"/>
            </a:endParaRPr>
          </a:p>
          <a:p>
            <a:pPr lvl="0"/>
            <a:r>
              <a:rPr lang="es-PA" sz="2400" b="1" dirty="0">
                <a:solidFill>
                  <a:schemeClr val="bg1"/>
                </a:solidFill>
                <a:latin typeface="+mj-lt"/>
              </a:rPr>
              <a:t/>
            </a:r>
            <a:br>
              <a:rPr lang="es-PA" sz="2400" b="1" dirty="0">
                <a:solidFill>
                  <a:schemeClr val="bg1"/>
                </a:solidFill>
                <a:latin typeface="+mj-lt"/>
              </a:rPr>
            </a:br>
            <a:endParaRPr kumimoji="0" lang="es-PA" sz="2400" b="1" i="0" u="none" strike="noStrike" kern="1200" cap="none" spc="0" normalizeH="0" baseline="0" noProof="0" dirty="0">
              <a:ln>
                <a:noFill/>
              </a:ln>
              <a:solidFill>
                <a:prstClr val="white"/>
              </a:solidFill>
              <a:effectLst/>
              <a:uLnTx/>
              <a:uFillTx/>
              <a:latin typeface="+mj-lt"/>
              <a:cs typeface="Arial" panose="020B0604020202020204" pitchFamily="34" charset="0"/>
            </a:endParaRPr>
          </a:p>
        </p:txBody>
      </p:sp>
      <p:sp>
        <p:nvSpPr>
          <p:cNvPr id="23" name="Rectángulo 22"/>
          <p:cNvSpPr/>
          <p:nvPr/>
        </p:nvSpPr>
        <p:spPr>
          <a:xfrm>
            <a:off x="6851" y="5062754"/>
            <a:ext cx="12192000" cy="1496270"/>
          </a:xfrm>
          <a:prstGeom prst="rect">
            <a:avLst/>
          </a:prstGeom>
          <a:solidFill>
            <a:srgbClr val="E0B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A" sz="1800" b="0" i="0" u="none" strike="noStrike" kern="1200" cap="none" spc="0" normalizeH="0" baseline="0" noProof="0">
              <a:ln>
                <a:noFill/>
              </a:ln>
              <a:solidFill>
                <a:prstClr val="white"/>
              </a:solidFill>
              <a:effectLst/>
              <a:uLnTx/>
              <a:uFillTx/>
              <a:latin typeface="Calibri"/>
              <a:ea typeface="+mn-ea"/>
              <a:cs typeface="+mn-cs"/>
            </a:endParaRPr>
          </a:p>
        </p:txBody>
      </p:sp>
      <p:pic>
        <p:nvPicPr>
          <p:cNvPr id="24" name="Imagen 23"/>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160327" y="5472544"/>
            <a:ext cx="3791784" cy="902891"/>
          </a:xfrm>
          <a:prstGeom prst="rect">
            <a:avLst/>
          </a:prstGeom>
        </p:spPr>
      </p:pic>
      <p:sp>
        <p:nvSpPr>
          <p:cNvPr id="22" name="Rectángulo 21"/>
          <p:cNvSpPr/>
          <p:nvPr/>
        </p:nvSpPr>
        <p:spPr>
          <a:xfrm>
            <a:off x="754742" y="2636488"/>
            <a:ext cx="5359455" cy="2394594"/>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lvl="0" algn="just"/>
            <a:r>
              <a:rPr lang="es-MX" sz="2000" dirty="0">
                <a:latin typeface="+mj-lt"/>
              </a:rPr>
              <a:t>El nuevo artículo 218 debe modificarse, ya que se refiere a la duración del repago de la obra y debe ser más bien a la duración del contrato de la Cuarta Línea de Transmisión, tratándose de un contrato BOT </a:t>
            </a:r>
            <a:r>
              <a:rPr lang="es-MX" sz="2000" dirty="0" smtClean="0">
                <a:latin typeface="+mj-lt"/>
              </a:rPr>
              <a:t>(siglas en inglés de Construcción Operación y Transferencia) que </a:t>
            </a:r>
            <a:r>
              <a:rPr lang="es-MX" sz="2000" dirty="0">
                <a:latin typeface="+mj-lt"/>
              </a:rPr>
              <a:t>no solo incluye la construcción, sino también la prestación de servicios de operación y </a:t>
            </a:r>
            <a:r>
              <a:rPr lang="es-MX" sz="2000" dirty="0" smtClean="0">
                <a:latin typeface="+mj-lt"/>
              </a:rPr>
              <a:t>mantenimiento.</a:t>
            </a:r>
            <a:endParaRPr lang="es-PA" sz="2000" dirty="0">
              <a:latin typeface="+mj-lt"/>
            </a:endParaRPr>
          </a:p>
        </p:txBody>
      </p:sp>
      <p:sp>
        <p:nvSpPr>
          <p:cNvPr id="29" name="Rectángulo 28"/>
          <p:cNvSpPr/>
          <p:nvPr/>
        </p:nvSpPr>
        <p:spPr>
          <a:xfrm>
            <a:off x="754743" y="1930405"/>
            <a:ext cx="5359454"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400" b="1" dirty="0" smtClean="0">
                <a:solidFill>
                  <a:schemeClr val="accent4"/>
                </a:solidFill>
                <a:latin typeface="+mj-lt"/>
              </a:rPr>
              <a:t>Comentarios</a:t>
            </a:r>
            <a:endParaRPr lang="es-PA" sz="2400" b="1" dirty="0">
              <a:solidFill>
                <a:schemeClr val="accent4"/>
              </a:solidFill>
              <a:latin typeface="+mj-lt"/>
            </a:endParaRPr>
          </a:p>
        </p:txBody>
      </p:sp>
      <p:sp>
        <p:nvSpPr>
          <p:cNvPr id="31" name="Rectángulo 30"/>
          <p:cNvSpPr/>
          <p:nvPr/>
        </p:nvSpPr>
        <p:spPr>
          <a:xfrm>
            <a:off x="6705600" y="1923143"/>
            <a:ext cx="4585855"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400" b="1" dirty="0" smtClean="0">
                <a:solidFill>
                  <a:schemeClr val="accent4"/>
                </a:solidFill>
                <a:latin typeface="+mj-lt"/>
              </a:rPr>
              <a:t>Solicitud</a:t>
            </a:r>
            <a:endParaRPr lang="es-PA" sz="2400" b="1" dirty="0">
              <a:solidFill>
                <a:schemeClr val="accent4"/>
              </a:solidFill>
              <a:latin typeface="+mj-lt"/>
            </a:endParaRPr>
          </a:p>
        </p:txBody>
      </p:sp>
      <p:sp>
        <p:nvSpPr>
          <p:cNvPr id="32" name="Rectángulo 31"/>
          <p:cNvSpPr/>
          <p:nvPr/>
        </p:nvSpPr>
        <p:spPr>
          <a:xfrm>
            <a:off x="6705600" y="2642455"/>
            <a:ext cx="4585855" cy="2408960"/>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r>
              <a:rPr lang="es-PA" sz="2000" dirty="0">
                <a:latin typeface="+mj-lt"/>
              </a:rPr>
              <a:t>Que el texto se redacte de la siguiente manera: “Se considera la modalidad de contratación no convencional en el que el contratista adjudicado diseña, financia y construye la obra, y realiza la operación y mantenimiento mientras </a:t>
            </a:r>
            <a:r>
              <a:rPr lang="es-PA" sz="2000" b="1" dirty="0">
                <a:solidFill>
                  <a:srgbClr val="FFC000"/>
                </a:solidFill>
                <a:latin typeface="+mj-lt"/>
              </a:rPr>
              <a:t>dure </a:t>
            </a:r>
            <a:r>
              <a:rPr lang="es-MX" sz="2000" b="1" dirty="0">
                <a:solidFill>
                  <a:srgbClr val="FFC000"/>
                </a:solidFill>
                <a:latin typeface="+mj-lt"/>
              </a:rPr>
              <a:t>el contrato de la Cuarta Línea”</a:t>
            </a:r>
            <a:r>
              <a:rPr lang="es-PA" sz="2000" b="1" dirty="0">
                <a:solidFill>
                  <a:srgbClr val="FFC000"/>
                </a:solidFill>
                <a:latin typeface="+mj-lt"/>
              </a:rPr>
              <a:t>.</a:t>
            </a:r>
            <a:endParaRPr lang="es-PA" sz="2000" dirty="0">
              <a:solidFill>
                <a:srgbClr val="FFC000"/>
              </a:solidFill>
              <a:latin typeface="+mj-lt"/>
            </a:endParaRPr>
          </a:p>
        </p:txBody>
      </p:sp>
      <p:sp>
        <p:nvSpPr>
          <p:cNvPr id="34" name="CuadroTexto 33"/>
          <p:cNvSpPr txBox="1"/>
          <p:nvPr/>
        </p:nvSpPr>
        <p:spPr>
          <a:xfrm>
            <a:off x="166255" y="1245536"/>
            <a:ext cx="3463636" cy="461665"/>
          </a:xfrm>
          <a:prstGeom prst="rect">
            <a:avLst/>
          </a:prstGeom>
          <a:noFill/>
        </p:spPr>
        <p:txBody>
          <a:bodyPr wrap="square" rtlCol="0">
            <a:spAutoFit/>
          </a:bodyPr>
          <a:lstStyle/>
          <a:p>
            <a:r>
              <a:rPr lang="es-MX" sz="2400" b="1" dirty="0">
                <a:solidFill>
                  <a:schemeClr val="bg1"/>
                </a:solidFill>
                <a:latin typeface="+mj-lt"/>
              </a:rPr>
              <a:t>Nuevo </a:t>
            </a:r>
            <a:r>
              <a:rPr lang="es-MX" sz="2400" b="1" dirty="0" smtClean="0">
                <a:solidFill>
                  <a:schemeClr val="bg1"/>
                </a:solidFill>
                <a:latin typeface="+mj-lt"/>
              </a:rPr>
              <a:t>Artículo </a:t>
            </a:r>
            <a:r>
              <a:rPr lang="es-MX" sz="2400" b="1" dirty="0">
                <a:solidFill>
                  <a:schemeClr val="bg1"/>
                </a:solidFill>
                <a:latin typeface="+mj-lt"/>
              </a:rPr>
              <a:t>218</a:t>
            </a:r>
            <a:endParaRPr lang="es-PA" sz="2400" dirty="0">
              <a:solidFill>
                <a:schemeClr val="bg1"/>
              </a:solidFill>
              <a:latin typeface="+mj-lt"/>
            </a:endParaRPr>
          </a:p>
        </p:txBody>
      </p:sp>
    </p:spTree>
    <p:extLst>
      <p:ext uri="{BB962C8B-B14F-4D97-AF65-F5344CB8AC3E}">
        <p14:creationId xmlns:p14="http://schemas.microsoft.com/office/powerpoint/2010/main" val="4700485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1"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animBg="1"/>
      <p:bldP spid="29" grpId="0" animBg="1"/>
      <p:bldP spid="31" grpId="0" animBg="1"/>
      <p:bldP spid="3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cxnSp>
        <p:nvCxnSpPr>
          <p:cNvPr id="19" name="Conector recto 18"/>
          <p:cNvCxnSpPr/>
          <p:nvPr/>
        </p:nvCxnSpPr>
        <p:spPr>
          <a:xfrm flipV="1">
            <a:off x="6851" y="2218732"/>
            <a:ext cx="11945260" cy="67268"/>
          </a:xfrm>
          <a:prstGeom prst="line">
            <a:avLst/>
          </a:prstGeom>
          <a:ln w="76200">
            <a:tailEnd type="triangle" w="lg"/>
          </a:ln>
        </p:spPr>
        <p:style>
          <a:lnRef idx="3">
            <a:schemeClr val="accent4"/>
          </a:lnRef>
          <a:fillRef idx="0">
            <a:schemeClr val="accent4"/>
          </a:fillRef>
          <a:effectRef idx="2">
            <a:schemeClr val="accent4"/>
          </a:effectRef>
          <a:fontRef idx="minor">
            <a:schemeClr val="tx1"/>
          </a:fontRef>
        </p:style>
      </p:cxnSp>
      <p:sp>
        <p:nvSpPr>
          <p:cNvPr id="16" name="Rectángulo 15"/>
          <p:cNvSpPr/>
          <p:nvPr/>
        </p:nvSpPr>
        <p:spPr>
          <a:xfrm>
            <a:off x="221673" y="270444"/>
            <a:ext cx="11465821" cy="1200329"/>
          </a:xfrm>
          <a:prstGeom prst="rect">
            <a:avLst/>
          </a:prstGeom>
        </p:spPr>
        <p:txBody>
          <a:bodyPr wrap="square">
            <a:spAutoFit/>
          </a:bodyPr>
          <a:lstStyle/>
          <a:p>
            <a:r>
              <a:rPr kumimoji="0" lang="es-PA" sz="2400" b="1" i="0" u="none" strike="noStrike" kern="1200" cap="none" spc="0" normalizeH="0" baseline="0" noProof="0" dirty="0" smtClean="0">
                <a:ln>
                  <a:noFill/>
                </a:ln>
                <a:solidFill>
                  <a:schemeClr val="bg1"/>
                </a:solidFill>
                <a:effectLst/>
                <a:uLnTx/>
                <a:uFillTx/>
                <a:latin typeface="+mj-lt"/>
                <a:cs typeface="Arial" panose="020B0604020202020204" pitchFamily="34" charset="0"/>
              </a:rPr>
              <a:t> </a:t>
            </a:r>
            <a:r>
              <a:rPr lang="es-PA" sz="2400" b="1" dirty="0">
                <a:solidFill>
                  <a:schemeClr val="bg1"/>
                </a:solidFill>
                <a:latin typeface="+mj-lt"/>
              </a:rPr>
              <a:t>Sección XII.1.1.  Determinación de los Costos Eficientes</a:t>
            </a:r>
            <a:endParaRPr lang="es-PA" sz="2400" dirty="0">
              <a:solidFill>
                <a:schemeClr val="bg1"/>
              </a:solidFill>
              <a:latin typeface="+mj-lt"/>
            </a:endParaRPr>
          </a:p>
          <a:p>
            <a:pPr lvl="0" algn="ctr"/>
            <a:r>
              <a:rPr lang="es-PA" sz="2400" b="1" dirty="0">
                <a:solidFill>
                  <a:schemeClr val="bg1"/>
                </a:solidFill>
                <a:latin typeface="+mj-lt"/>
              </a:rPr>
              <a:t/>
            </a:r>
            <a:br>
              <a:rPr lang="es-PA" sz="2400" b="1" dirty="0">
                <a:solidFill>
                  <a:schemeClr val="bg1"/>
                </a:solidFill>
                <a:latin typeface="+mj-lt"/>
              </a:rPr>
            </a:br>
            <a:endParaRPr kumimoji="0" lang="es-PA" sz="2400" b="1" i="0" u="none" strike="noStrike" kern="1200" cap="none" spc="0" normalizeH="0" baseline="0" noProof="0" dirty="0">
              <a:ln>
                <a:noFill/>
              </a:ln>
              <a:solidFill>
                <a:prstClr val="white"/>
              </a:solidFill>
              <a:effectLst/>
              <a:uLnTx/>
              <a:uFillTx/>
              <a:latin typeface="+mj-lt"/>
              <a:cs typeface="Arial" panose="020B0604020202020204" pitchFamily="34" charset="0"/>
            </a:endParaRPr>
          </a:p>
        </p:txBody>
      </p:sp>
      <p:sp>
        <p:nvSpPr>
          <p:cNvPr id="23" name="Rectángulo 22"/>
          <p:cNvSpPr/>
          <p:nvPr/>
        </p:nvSpPr>
        <p:spPr>
          <a:xfrm>
            <a:off x="6851" y="5062754"/>
            <a:ext cx="12192000" cy="1496270"/>
          </a:xfrm>
          <a:prstGeom prst="rect">
            <a:avLst/>
          </a:prstGeom>
          <a:solidFill>
            <a:srgbClr val="E0B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A" sz="1800" b="0" i="0" u="none" strike="noStrike" kern="1200" cap="none" spc="0" normalizeH="0" baseline="0" noProof="0">
              <a:ln>
                <a:noFill/>
              </a:ln>
              <a:solidFill>
                <a:prstClr val="white"/>
              </a:solidFill>
              <a:effectLst/>
              <a:uLnTx/>
              <a:uFillTx/>
              <a:latin typeface="Calibri"/>
              <a:ea typeface="+mn-ea"/>
              <a:cs typeface="+mn-cs"/>
            </a:endParaRPr>
          </a:p>
        </p:txBody>
      </p:sp>
      <p:pic>
        <p:nvPicPr>
          <p:cNvPr id="24" name="Imagen 23"/>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160327" y="5472544"/>
            <a:ext cx="3791784" cy="902891"/>
          </a:xfrm>
          <a:prstGeom prst="rect">
            <a:avLst/>
          </a:prstGeom>
        </p:spPr>
      </p:pic>
      <p:sp>
        <p:nvSpPr>
          <p:cNvPr id="22" name="Rectángulo 21"/>
          <p:cNvSpPr/>
          <p:nvPr/>
        </p:nvSpPr>
        <p:spPr>
          <a:xfrm>
            <a:off x="479429" y="2675421"/>
            <a:ext cx="5755115" cy="4182579"/>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r>
              <a:rPr lang="es-PA" sz="1600" dirty="0">
                <a:latin typeface="+mj-lt"/>
              </a:rPr>
              <a:t>En el punto 1 se señala que el proyecto Cuarta Línea debe estar aprobado en el Plan de Corto Plazo del Plan de Expansión de Transmisión. Este plan de Corto Plazo tiene un horizonte de cuatro (4) años, por lo que, El Proyecto de la Cuarta Línea programada para entrar en operación comercial en el </a:t>
            </a:r>
            <a:r>
              <a:rPr lang="es-PA" sz="1600" dirty="0" smtClean="0">
                <a:latin typeface="+mj-lt"/>
              </a:rPr>
              <a:t>2023</a:t>
            </a:r>
            <a:r>
              <a:rPr lang="es-PA" sz="1600" dirty="0">
                <a:latin typeface="+mj-lt"/>
              </a:rPr>
              <a:t>, no aparecerá en el Plan de Corto Plazo hasta el plan del </a:t>
            </a:r>
            <a:r>
              <a:rPr lang="es-PA" sz="1600" dirty="0" smtClean="0">
                <a:latin typeface="+mj-lt"/>
              </a:rPr>
              <a:t>2020</a:t>
            </a:r>
            <a:r>
              <a:rPr lang="es-PA" sz="1600" dirty="0">
                <a:latin typeface="+mj-lt"/>
              </a:rPr>
              <a:t>.  </a:t>
            </a:r>
          </a:p>
          <a:p>
            <a:pPr algn="just"/>
            <a:r>
              <a:rPr lang="es-PA" sz="1600" dirty="0">
                <a:latin typeface="+mj-lt"/>
              </a:rPr>
              <a:t> </a:t>
            </a:r>
          </a:p>
          <a:p>
            <a:pPr algn="just"/>
            <a:r>
              <a:rPr lang="es-PA" sz="1600" dirty="0">
                <a:latin typeface="+mj-lt"/>
              </a:rPr>
              <a:t>Esta situación implicaría que el proceso de Licitación del Proyecto Cuarta Línea no se podría realizar sino hasta que sea aprobado el Plan de Expansión 2020-2034 lo cual ocurriría a finales del año 2020.</a:t>
            </a:r>
          </a:p>
          <a:p>
            <a:pPr algn="just"/>
            <a:r>
              <a:rPr lang="es-PA" sz="1600" dirty="0">
                <a:latin typeface="+mj-lt"/>
              </a:rPr>
              <a:t> </a:t>
            </a:r>
          </a:p>
          <a:p>
            <a:pPr algn="just"/>
            <a:r>
              <a:rPr lang="es-PA" sz="1600" dirty="0">
                <a:latin typeface="+mj-lt"/>
              </a:rPr>
              <a:t>Un proyecto de la magnitud de la Cuarta Línea, conlleva un proceso de gestión desde la licitación hasta la puesta en operación comercial del proyecto, que representa un periodo superior a cuatro (4) años.</a:t>
            </a:r>
          </a:p>
        </p:txBody>
      </p:sp>
      <p:sp>
        <p:nvSpPr>
          <p:cNvPr id="29" name="Rectángulo 28"/>
          <p:cNvSpPr/>
          <p:nvPr/>
        </p:nvSpPr>
        <p:spPr>
          <a:xfrm>
            <a:off x="479428" y="1930405"/>
            <a:ext cx="5755115"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Comentarios</a:t>
            </a:r>
            <a:endParaRPr lang="es-PA" sz="2800" b="1" dirty="0">
              <a:solidFill>
                <a:schemeClr val="accent4"/>
              </a:solidFill>
              <a:latin typeface="+mj-lt"/>
            </a:endParaRPr>
          </a:p>
        </p:txBody>
      </p:sp>
      <p:sp>
        <p:nvSpPr>
          <p:cNvPr id="31" name="Rectángulo 30"/>
          <p:cNvSpPr/>
          <p:nvPr/>
        </p:nvSpPr>
        <p:spPr>
          <a:xfrm>
            <a:off x="6705600" y="1923143"/>
            <a:ext cx="4585855"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Solicitud</a:t>
            </a:r>
            <a:endParaRPr lang="es-PA" sz="2800" b="1" dirty="0">
              <a:solidFill>
                <a:schemeClr val="accent4"/>
              </a:solidFill>
              <a:latin typeface="+mj-lt"/>
            </a:endParaRPr>
          </a:p>
        </p:txBody>
      </p:sp>
      <p:sp>
        <p:nvSpPr>
          <p:cNvPr id="32" name="Rectángulo 31"/>
          <p:cNvSpPr/>
          <p:nvPr/>
        </p:nvSpPr>
        <p:spPr>
          <a:xfrm>
            <a:off x="6705600" y="2642455"/>
            <a:ext cx="4585855" cy="2408960"/>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r>
              <a:rPr lang="es-PA" sz="2000" dirty="0">
                <a:latin typeface="+mj-lt"/>
              </a:rPr>
              <a:t>Que </a:t>
            </a:r>
            <a:r>
              <a:rPr lang="es-PA" sz="2000" b="1" dirty="0">
                <a:latin typeface="+mj-lt"/>
              </a:rPr>
              <a:t>el punto 1 de la ETAPA 1</a:t>
            </a:r>
            <a:r>
              <a:rPr lang="es-PA" sz="2000" dirty="0">
                <a:latin typeface="+mj-lt"/>
              </a:rPr>
              <a:t> sea eliminado o modificado en el sentido de que el proyecto de la Cuarta Línea sea parte del Plan de Expansión y aprobado por ASEP.</a:t>
            </a:r>
          </a:p>
          <a:p>
            <a:pPr algn="just"/>
            <a:r>
              <a:rPr lang="es-PA" sz="2000" dirty="0">
                <a:latin typeface="+mj-lt"/>
              </a:rPr>
              <a:t> </a:t>
            </a:r>
          </a:p>
        </p:txBody>
      </p:sp>
      <p:sp>
        <p:nvSpPr>
          <p:cNvPr id="34" name="CuadroTexto 33"/>
          <p:cNvSpPr txBox="1"/>
          <p:nvPr/>
        </p:nvSpPr>
        <p:spPr>
          <a:xfrm>
            <a:off x="221673" y="956401"/>
            <a:ext cx="3463636" cy="830997"/>
          </a:xfrm>
          <a:prstGeom prst="rect">
            <a:avLst/>
          </a:prstGeom>
          <a:noFill/>
        </p:spPr>
        <p:txBody>
          <a:bodyPr wrap="square" rtlCol="0">
            <a:spAutoFit/>
          </a:bodyPr>
          <a:lstStyle/>
          <a:p>
            <a:r>
              <a:rPr lang="es-MX" sz="2400" b="1" dirty="0">
                <a:solidFill>
                  <a:schemeClr val="bg1"/>
                </a:solidFill>
                <a:latin typeface="+mj-lt"/>
              </a:rPr>
              <a:t>Nuevo </a:t>
            </a:r>
            <a:r>
              <a:rPr lang="es-MX" sz="2400" b="1" dirty="0" smtClean="0">
                <a:solidFill>
                  <a:schemeClr val="bg1"/>
                </a:solidFill>
                <a:latin typeface="+mj-lt"/>
              </a:rPr>
              <a:t>Artículo 220</a:t>
            </a:r>
          </a:p>
          <a:p>
            <a:r>
              <a:rPr lang="es-MX" sz="2400" b="1" dirty="0" smtClean="0">
                <a:solidFill>
                  <a:schemeClr val="bg1"/>
                </a:solidFill>
                <a:latin typeface="+mj-lt"/>
              </a:rPr>
              <a:t>ETAPA 1</a:t>
            </a:r>
            <a:endParaRPr lang="es-PA" sz="2400" dirty="0">
              <a:solidFill>
                <a:schemeClr val="bg1"/>
              </a:solidFill>
              <a:latin typeface="+mj-lt"/>
            </a:endParaRPr>
          </a:p>
        </p:txBody>
      </p:sp>
    </p:spTree>
    <p:extLst>
      <p:ext uri="{BB962C8B-B14F-4D97-AF65-F5344CB8AC3E}">
        <p14:creationId xmlns:p14="http://schemas.microsoft.com/office/powerpoint/2010/main" val="29351578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1"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animBg="1"/>
      <p:bldP spid="29" grpId="0" animBg="1"/>
      <p:bldP spid="31" grpId="0" animBg="1"/>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cxnSp>
        <p:nvCxnSpPr>
          <p:cNvPr id="19" name="Conector recto 18"/>
          <p:cNvCxnSpPr/>
          <p:nvPr/>
        </p:nvCxnSpPr>
        <p:spPr>
          <a:xfrm flipV="1">
            <a:off x="6851" y="2218732"/>
            <a:ext cx="11945260" cy="67268"/>
          </a:xfrm>
          <a:prstGeom prst="line">
            <a:avLst/>
          </a:prstGeom>
          <a:ln w="76200">
            <a:tailEnd type="triangle" w="lg"/>
          </a:ln>
        </p:spPr>
        <p:style>
          <a:lnRef idx="3">
            <a:schemeClr val="accent4"/>
          </a:lnRef>
          <a:fillRef idx="0">
            <a:schemeClr val="accent4"/>
          </a:fillRef>
          <a:effectRef idx="2">
            <a:schemeClr val="accent4"/>
          </a:effectRef>
          <a:fontRef idx="minor">
            <a:schemeClr val="tx1"/>
          </a:fontRef>
        </p:style>
      </p:cxnSp>
      <p:sp>
        <p:nvSpPr>
          <p:cNvPr id="16" name="Rectángulo 15"/>
          <p:cNvSpPr/>
          <p:nvPr/>
        </p:nvSpPr>
        <p:spPr>
          <a:xfrm>
            <a:off x="220117" y="229359"/>
            <a:ext cx="11465821" cy="1200329"/>
          </a:xfrm>
          <a:prstGeom prst="rect">
            <a:avLst/>
          </a:prstGeom>
        </p:spPr>
        <p:txBody>
          <a:bodyPr wrap="square">
            <a:spAutoFit/>
          </a:bodyPr>
          <a:lstStyle/>
          <a:p>
            <a:r>
              <a:rPr kumimoji="0" lang="es-PA" sz="2400" b="1" i="0" u="none" strike="noStrike" kern="1200" cap="none" spc="0" normalizeH="0" baseline="0" noProof="0" dirty="0" smtClean="0">
                <a:ln>
                  <a:noFill/>
                </a:ln>
                <a:solidFill>
                  <a:schemeClr val="bg1"/>
                </a:solidFill>
                <a:effectLst/>
                <a:uLnTx/>
                <a:uFillTx/>
                <a:latin typeface="+mj-lt"/>
                <a:cs typeface="Arial" panose="020B0604020202020204" pitchFamily="34" charset="0"/>
              </a:rPr>
              <a:t> </a:t>
            </a:r>
            <a:r>
              <a:rPr lang="es-PA" sz="2400" b="1" dirty="0">
                <a:solidFill>
                  <a:schemeClr val="bg1"/>
                </a:solidFill>
                <a:latin typeface="+mj-lt"/>
              </a:rPr>
              <a:t>Sección XII.1.1.  Determinación de los Costos Eficientes</a:t>
            </a:r>
            <a:endParaRPr lang="es-PA" sz="2400" dirty="0">
              <a:solidFill>
                <a:schemeClr val="bg1"/>
              </a:solidFill>
              <a:latin typeface="+mj-lt"/>
            </a:endParaRPr>
          </a:p>
          <a:p>
            <a:pPr lvl="0"/>
            <a:r>
              <a:rPr lang="es-PA" sz="2400" b="1" dirty="0">
                <a:solidFill>
                  <a:schemeClr val="bg1"/>
                </a:solidFill>
                <a:latin typeface="+mj-lt"/>
              </a:rPr>
              <a:t/>
            </a:r>
            <a:br>
              <a:rPr lang="es-PA" sz="2400" b="1" dirty="0">
                <a:solidFill>
                  <a:schemeClr val="bg1"/>
                </a:solidFill>
                <a:latin typeface="+mj-lt"/>
              </a:rPr>
            </a:br>
            <a:endParaRPr kumimoji="0" lang="es-PA" sz="2400" b="1" i="0" u="none" strike="noStrike" kern="1200" cap="none" spc="0" normalizeH="0" baseline="0" noProof="0" dirty="0">
              <a:ln>
                <a:noFill/>
              </a:ln>
              <a:solidFill>
                <a:prstClr val="white"/>
              </a:solidFill>
              <a:effectLst/>
              <a:uLnTx/>
              <a:uFillTx/>
              <a:latin typeface="+mj-lt"/>
              <a:cs typeface="Arial" panose="020B0604020202020204" pitchFamily="34" charset="0"/>
            </a:endParaRPr>
          </a:p>
        </p:txBody>
      </p:sp>
      <p:sp>
        <p:nvSpPr>
          <p:cNvPr id="23" name="Rectángulo 22"/>
          <p:cNvSpPr/>
          <p:nvPr/>
        </p:nvSpPr>
        <p:spPr>
          <a:xfrm>
            <a:off x="6851" y="5062754"/>
            <a:ext cx="12192000" cy="1496270"/>
          </a:xfrm>
          <a:prstGeom prst="rect">
            <a:avLst/>
          </a:prstGeom>
          <a:solidFill>
            <a:srgbClr val="E0B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A" sz="1800" b="0" i="0" u="none" strike="noStrike" kern="1200" cap="none" spc="0" normalizeH="0" baseline="0" noProof="0">
              <a:ln>
                <a:noFill/>
              </a:ln>
              <a:solidFill>
                <a:prstClr val="white"/>
              </a:solidFill>
              <a:effectLst/>
              <a:uLnTx/>
              <a:uFillTx/>
              <a:latin typeface="Calibri"/>
              <a:ea typeface="+mn-ea"/>
              <a:cs typeface="+mn-cs"/>
            </a:endParaRPr>
          </a:p>
        </p:txBody>
      </p:sp>
      <p:pic>
        <p:nvPicPr>
          <p:cNvPr id="24" name="Imagen 23"/>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160327" y="5472544"/>
            <a:ext cx="3791784" cy="902891"/>
          </a:xfrm>
          <a:prstGeom prst="rect">
            <a:avLst/>
          </a:prstGeom>
        </p:spPr>
      </p:pic>
      <p:sp>
        <p:nvSpPr>
          <p:cNvPr id="22" name="Rectángulo 21"/>
          <p:cNvSpPr/>
          <p:nvPr/>
        </p:nvSpPr>
        <p:spPr>
          <a:xfrm>
            <a:off x="479429" y="2675421"/>
            <a:ext cx="6558680" cy="3883603"/>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lvl="0" algn="just"/>
            <a:r>
              <a:rPr lang="es-PA" sz="1600" dirty="0">
                <a:latin typeface="+mj-lt"/>
              </a:rPr>
              <a:t>En el punto 2, se plantean las aprobaciones que deben obtenerse para que se estructure y financie la Cuarta Línea bajo la modalidad no convencional. A este respecto, se debe tener presente la facultad de la Junta Directiva de ETESA expresamente establecida en el punto 8 del artículo 25 del Texto Único de la Ley 6 de 1997, que la autoriza para autorizar contrataciones para el financiamiento de programas de expansión, funcionamiento y mantenimiento</a:t>
            </a:r>
            <a:r>
              <a:rPr lang="es-PA" sz="1600" baseline="30000" dirty="0">
                <a:latin typeface="+mj-lt"/>
              </a:rPr>
              <a:t>.</a:t>
            </a:r>
            <a:endParaRPr lang="es-PA" sz="1600" dirty="0">
              <a:latin typeface="+mj-lt"/>
            </a:endParaRPr>
          </a:p>
          <a:p>
            <a:pPr algn="just"/>
            <a:r>
              <a:rPr lang="es-PA" sz="1600" dirty="0">
                <a:latin typeface="+mj-lt"/>
              </a:rPr>
              <a:t>Adicionalmente, el artículo 30 del Texto Único de la Ley 6 de 1997 establece que la contratación de obras y servicios se ejecutará en la forma que determine la Junta Directiva, que se guiará por principios de eficiencia y transparencia</a:t>
            </a:r>
            <a:r>
              <a:rPr lang="es-PA" sz="1600" dirty="0" smtClean="0">
                <a:latin typeface="+mj-lt"/>
              </a:rPr>
              <a:t>.</a:t>
            </a:r>
          </a:p>
          <a:p>
            <a:pPr algn="just"/>
            <a:endParaRPr lang="es-PA" sz="1600" dirty="0">
              <a:latin typeface="+mj-lt"/>
            </a:endParaRPr>
          </a:p>
          <a:p>
            <a:pPr algn="just"/>
            <a:r>
              <a:rPr lang="es-PA" sz="1600" dirty="0">
                <a:latin typeface="+mj-lt"/>
              </a:rPr>
              <a:t>De lo anterior, no se colige que se requiera la autorización del Consejo de Gabinete, sino únicamente de la Junta Directiva de ETESA, para estructurar el esquema de licitación mediante una modalidad no convencional, como en el caso propuesto para la Cuarta Línea de Transmisión.</a:t>
            </a:r>
          </a:p>
        </p:txBody>
      </p:sp>
      <p:sp>
        <p:nvSpPr>
          <p:cNvPr id="29" name="Rectángulo 28"/>
          <p:cNvSpPr/>
          <p:nvPr/>
        </p:nvSpPr>
        <p:spPr>
          <a:xfrm>
            <a:off x="479429" y="1923142"/>
            <a:ext cx="6521479"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latin typeface="+mj-lt"/>
              </a:rPr>
              <a:t>Comentarios</a:t>
            </a:r>
            <a:endParaRPr lang="es-PA" sz="2800" b="1" dirty="0">
              <a:latin typeface="+mj-lt"/>
            </a:endParaRPr>
          </a:p>
        </p:txBody>
      </p:sp>
      <p:sp>
        <p:nvSpPr>
          <p:cNvPr id="31" name="Rectángulo 30"/>
          <p:cNvSpPr/>
          <p:nvPr/>
        </p:nvSpPr>
        <p:spPr>
          <a:xfrm>
            <a:off x="7661564" y="1923143"/>
            <a:ext cx="3629891"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latin typeface="+mj-lt"/>
              </a:rPr>
              <a:t>Solicitud</a:t>
            </a:r>
            <a:endParaRPr lang="es-PA" sz="2800" b="1" dirty="0">
              <a:latin typeface="+mj-lt"/>
            </a:endParaRPr>
          </a:p>
        </p:txBody>
      </p:sp>
      <p:sp>
        <p:nvSpPr>
          <p:cNvPr id="32" name="Rectángulo 31"/>
          <p:cNvSpPr/>
          <p:nvPr/>
        </p:nvSpPr>
        <p:spPr>
          <a:xfrm>
            <a:off x="7661564" y="2642455"/>
            <a:ext cx="3629891" cy="2408960"/>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r>
              <a:rPr lang="es-PA" dirty="0">
                <a:latin typeface="+mj-lt"/>
              </a:rPr>
              <a:t>Eliminar la aprobación por </a:t>
            </a:r>
            <a:r>
              <a:rPr lang="es-PA">
                <a:latin typeface="+mj-lt"/>
              </a:rPr>
              <a:t>parte </a:t>
            </a:r>
            <a:r>
              <a:rPr lang="es-PA" smtClean="0">
                <a:latin typeface="+mj-lt"/>
              </a:rPr>
              <a:t>del </a:t>
            </a:r>
            <a:r>
              <a:rPr lang="es-PA" dirty="0">
                <a:latin typeface="+mj-lt"/>
              </a:rPr>
              <a:t>Consejo de Gabinete del Órgano Ejecutivo.</a:t>
            </a:r>
          </a:p>
          <a:p>
            <a:pPr algn="just"/>
            <a:r>
              <a:rPr lang="es-PA" dirty="0">
                <a:latin typeface="+mj-lt"/>
              </a:rPr>
              <a:t> </a:t>
            </a:r>
          </a:p>
        </p:txBody>
      </p:sp>
      <p:sp>
        <p:nvSpPr>
          <p:cNvPr id="34" name="CuadroTexto 33"/>
          <p:cNvSpPr txBox="1"/>
          <p:nvPr/>
        </p:nvSpPr>
        <p:spPr>
          <a:xfrm>
            <a:off x="221673" y="956401"/>
            <a:ext cx="3463636" cy="830997"/>
          </a:xfrm>
          <a:prstGeom prst="rect">
            <a:avLst/>
          </a:prstGeom>
          <a:noFill/>
        </p:spPr>
        <p:txBody>
          <a:bodyPr wrap="square" rtlCol="0">
            <a:spAutoFit/>
          </a:bodyPr>
          <a:lstStyle/>
          <a:p>
            <a:r>
              <a:rPr lang="es-MX" sz="2400" b="1" dirty="0">
                <a:solidFill>
                  <a:schemeClr val="bg1"/>
                </a:solidFill>
                <a:latin typeface="+mj-lt"/>
              </a:rPr>
              <a:t>Nuevo </a:t>
            </a:r>
            <a:r>
              <a:rPr lang="es-MX" sz="2400" b="1" dirty="0" smtClean="0">
                <a:solidFill>
                  <a:schemeClr val="bg1"/>
                </a:solidFill>
                <a:latin typeface="+mj-lt"/>
              </a:rPr>
              <a:t>Artículo 220</a:t>
            </a:r>
          </a:p>
          <a:p>
            <a:r>
              <a:rPr lang="es-MX" sz="2400" b="1" dirty="0" smtClean="0">
                <a:solidFill>
                  <a:schemeClr val="bg1"/>
                </a:solidFill>
                <a:latin typeface="+mj-lt"/>
              </a:rPr>
              <a:t>ETAPA 1</a:t>
            </a:r>
            <a:endParaRPr lang="es-PA" sz="2400" dirty="0">
              <a:solidFill>
                <a:schemeClr val="bg1"/>
              </a:solidFill>
              <a:latin typeface="+mj-lt"/>
            </a:endParaRPr>
          </a:p>
        </p:txBody>
      </p:sp>
    </p:spTree>
    <p:extLst>
      <p:ext uri="{BB962C8B-B14F-4D97-AF65-F5344CB8AC3E}">
        <p14:creationId xmlns:p14="http://schemas.microsoft.com/office/powerpoint/2010/main" val="21965934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1"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animBg="1"/>
      <p:bldP spid="29"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cxnSp>
        <p:nvCxnSpPr>
          <p:cNvPr id="19" name="Conector recto 18"/>
          <p:cNvCxnSpPr/>
          <p:nvPr/>
        </p:nvCxnSpPr>
        <p:spPr>
          <a:xfrm>
            <a:off x="6851" y="2286000"/>
            <a:ext cx="12074313" cy="41996"/>
          </a:xfrm>
          <a:prstGeom prst="line">
            <a:avLst/>
          </a:prstGeom>
          <a:ln w="76200">
            <a:tailEnd type="triangle" w="lg"/>
          </a:ln>
        </p:spPr>
        <p:style>
          <a:lnRef idx="3">
            <a:schemeClr val="accent4"/>
          </a:lnRef>
          <a:fillRef idx="0">
            <a:schemeClr val="accent4"/>
          </a:fillRef>
          <a:effectRef idx="2">
            <a:schemeClr val="accent4"/>
          </a:effectRef>
          <a:fontRef idx="minor">
            <a:schemeClr val="tx1"/>
          </a:fontRef>
        </p:style>
      </p:cxnSp>
      <p:sp>
        <p:nvSpPr>
          <p:cNvPr id="16" name="Rectángulo 15"/>
          <p:cNvSpPr/>
          <p:nvPr/>
        </p:nvSpPr>
        <p:spPr>
          <a:xfrm>
            <a:off x="166254" y="94885"/>
            <a:ext cx="11474439" cy="1569660"/>
          </a:xfrm>
          <a:prstGeom prst="rect">
            <a:avLst/>
          </a:prstGeom>
        </p:spPr>
        <p:txBody>
          <a:bodyPr wrap="square">
            <a:spAutoFit/>
          </a:bodyPr>
          <a:lstStyle/>
          <a:p>
            <a:r>
              <a:rPr kumimoji="0" lang="es-PA" sz="2400" b="1" i="0" u="none" strike="noStrike" kern="1200" cap="none" spc="0" normalizeH="0" baseline="0" noProof="0" dirty="0" smtClean="0">
                <a:ln>
                  <a:noFill/>
                </a:ln>
                <a:solidFill>
                  <a:prstClr val="white"/>
                </a:solidFill>
                <a:effectLst/>
                <a:uLnTx/>
                <a:uFillTx/>
                <a:latin typeface="+mj-lt"/>
                <a:cs typeface="Arial" panose="020B0604020202020204" pitchFamily="34" charset="0"/>
              </a:rPr>
              <a:t> </a:t>
            </a:r>
            <a:r>
              <a:rPr lang="es-PA" sz="2400" b="1" dirty="0" smtClean="0">
                <a:solidFill>
                  <a:schemeClr val="bg1"/>
                </a:solidFill>
                <a:latin typeface="+mj-lt"/>
              </a:rPr>
              <a:t>Sección </a:t>
            </a:r>
            <a:r>
              <a:rPr lang="es-PA" sz="2400" b="1" dirty="0">
                <a:solidFill>
                  <a:schemeClr val="bg1"/>
                </a:solidFill>
                <a:latin typeface="+mj-lt"/>
              </a:rPr>
              <a:t>XII.1.1.  Determinación de los Costos Eficientes</a:t>
            </a:r>
          </a:p>
          <a:p>
            <a:pPr lvl="0" algn="ctr">
              <a:defRPr/>
            </a:pPr>
            <a:endParaRPr lang="es-PA" sz="2400" b="1" dirty="0">
              <a:solidFill>
                <a:schemeClr val="bg1"/>
              </a:solidFill>
              <a:latin typeface="+mj-lt"/>
            </a:endParaRPr>
          </a:p>
          <a:p>
            <a:pPr lvl="0" algn="ctr"/>
            <a:r>
              <a:rPr lang="es-PA" sz="2400" b="1" dirty="0">
                <a:solidFill>
                  <a:schemeClr val="bg1"/>
                </a:solidFill>
                <a:latin typeface="+mj-lt"/>
              </a:rPr>
              <a:t/>
            </a:r>
            <a:br>
              <a:rPr lang="es-PA" sz="2400" b="1" dirty="0">
                <a:solidFill>
                  <a:schemeClr val="bg1"/>
                </a:solidFill>
                <a:latin typeface="+mj-lt"/>
              </a:rPr>
            </a:br>
            <a:endParaRPr kumimoji="0" lang="es-PA" sz="2400" b="1" i="0" u="none" strike="noStrike" kern="1200" cap="none" spc="0" normalizeH="0" baseline="0" noProof="0" dirty="0">
              <a:ln>
                <a:noFill/>
              </a:ln>
              <a:solidFill>
                <a:prstClr val="white"/>
              </a:solidFill>
              <a:effectLst/>
              <a:uLnTx/>
              <a:uFillTx/>
              <a:latin typeface="+mj-lt"/>
              <a:cs typeface="Arial" panose="020B0604020202020204" pitchFamily="34" charset="0"/>
            </a:endParaRPr>
          </a:p>
        </p:txBody>
      </p:sp>
      <p:sp>
        <p:nvSpPr>
          <p:cNvPr id="23" name="Rectángulo 22"/>
          <p:cNvSpPr/>
          <p:nvPr/>
        </p:nvSpPr>
        <p:spPr>
          <a:xfrm>
            <a:off x="6851" y="5062754"/>
            <a:ext cx="12192000" cy="1496270"/>
          </a:xfrm>
          <a:prstGeom prst="rect">
            <a:avLst/>
          </a:prstGeom>
          <a:solidFill>
            <a:srgbClr val="E0B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A" sz="1800" b="0" i="0" u="none" strike="noStrike" kern="1200" cap="none" spc="0" normalizeH="0" baseline="0" noProof="0">
              <a:ln>
                <a:noFill/>
              </a:ln>
              <a:solidFill>
                <a:prstClr val="white"/>
              </a:solidFill>
              <a:effectLst/>
              <a:uLnTx/>
              <a:uFillTx/>
              <a:latin typeface="Calibri"/>
              <a:ea typeface="+mn-ea"/>
              <a:cs typeface="+mn-cs"/>
            </a:endParaRPr>
          </a:p>
        </p:txBody>
      </p:sp>
      <p:pic>
        <p:nvPicPr>
          <p:cNvPr id="24" name="Imagen 23"/>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9421091" y="5926254"/>
            <a:ext cx="2420181" cy="516110"/>
          </a:xfrm>
          <a:prstGeom prst="rect">
            <a:avLst/>
          </a:prstGeom>
        </p:spPr>
      </p:pic>
      <p:sp>
        <p:nvSpPr>
          <p:cNvPr id="22" name="Rectángulo 21"/>
          <p:cNvSpPr/>
          <p:nvPr/>
        </p:nvSpPr>
        <p:spPr>
          <a:xfrm>
            <a:off x="290944" y="2000761"/>
            <a:ext cx="8413641" cy="4857239"/>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lvl="0" algn="just"/>
            <a:r>
              <a:rPr lang="es-PA" sz="1400" dirty="0"/>
              <a:t>En </a:t>
            </a:r>
            <a:r>
              <a:rPr lang="es-PA" sz="1400" b="1" dirty="0"/>
              <a:t>el punto 4 de la ETAPA 2</a:t>
            </a:r>
            <a:r>
              <a:rPr lang="es-PA" sz="1400" dirty="0"/>
              <a:t> se propone en el texto que el contrato que resulte adjudicado de la licitación debe ser el resultado de un proceso competitivo en el que se haya dado una participación probada y resulten por lo menos tres propuestas válidas y de requerirse una segunda convocatoria debe haber al menos dos propuestas válidas. A este respecto, debemos indicar que ETESA debe cumplir con el ordenamiento jurídico contemplado en la Ley 22 de 27 de junio de 2006, ordenada por la Ley 61 de 2017. Toda vez que ETESA se encuentra dentro del ámbito de aplicación de la misma.</a:t>
            </a:r>
          </a:p>
          <a:p>
            <a:pPr algn="just"/>
            <a:r>
              <a:rPr lang="es-PA" sz="1400" b="1" dirty="0"/>
              <a:t> </a:t>
            </a:r>
            <a:endParaRPr lang="es-PA" sz="1400" dirty="0"/>
          </a:p>
          <a:p>
            <a:pPr algn="just"/>
            <a:r>
              <a:rPr lang="es-PA" sz="1400" dirty="0"/>
              <a:t>En este sentido, dicho requisito de que al menos se presenten tres propuestas válidas, va más allá de lo dispuesto en el Texto Único de la Ley 22 de 2006, ya que conforme al numeral 22 del artículo 56 de dicha ley, si se presentaran únicamente dos propuestas, una vez recibido el informe de la comisión de verificación de precios, la entidad licitante </a:t>
            </a:r>
            <a:r>
              <a:rPr lang="es-PA" sz="1400" b="1" u="sng" dirty="0"/>
              <a:t>debe</a:t>
            </a:r>
            <a:r>
              <a:rPr lang="es-PA" sz="1400" dirty="0"/>
              <a:t> proceder a adjudicar o declarar el acto desierto. Sin embargo, únicamente puede declarar el acto desierto conforme a las causales taxativamente establecidas en el artículo 66, dentro de las cuales no se encuentra enmarcado el supuesto que se propone en el punto 4 de la ETAPA 2 del nuevo artículo 220 del Reglamento de Transmisión.</a:t>
            </a:r>
          </a:p>
          <a:p>
            <a:pPr algn="just"/>
            <a:r>
              <a:rPr lang="es-PA" sz="1400" dirty="0"/>
              <a:t> </a:t>
            </a:r>
          </a:p>
          <a:p>
            <a:pPr algn="just"/>
            <a:r>
              <a:rPr lang="es-PA" sz="1400" dirty="0"/>
              <a:t>Inclusive el numeral 23 del artículo 56 del Texto Único de la Ley 22 de 2006 establece que en caso que se presente un solo proponente que cumpla con los requisitos mínimos obligatorios, la entidad licitante </a:t>
            </a:r>
            <a:r>
              <a:rPr lang="es-PA" sz="1400" b="1" dirty="0"/>
              <a:t>podrá</a:t>
            </a:r>
            <a:r>
              <a:rPr lang="es-PA" sz="1400" dirty="0"/>
              <a:t> adjudicar el contrato a ese único proponente. </a:t>
            </a:r>
          </a:p>
          <a:p>
            <a:pPr algn="just"/>
            <a:r>
              <a:rPr lang="es-PA" sz="1400" dirty="0"/>
              <a:t> </a:t>
            </a:r>
          </a:p>
          <a:p>
            <a:pPr algn="just"/>
            <a:r>
              <a:rPr lang="es-PA" sz="1400" dirty="0"/>
              <a:t>Por otra parte, el Texto Único de la Ley 22 de 2006 no se refiere a “propuestas válidas” sino a propuestas que cumplan con los requisitos mínimos obligatorios, que son las que pueden ser objeto de evaluación para así resultar determinar la oferta que resulte ganadora.</a:t>
            </a:r>
          </a:p>
        </p:txBody>
      </p:sp>
      <p:sp>
        <p:nvSpPr>
          <p:cNvPr id="29" name="Rectángulo 28"/>
          <p:cNvSpPr/>
          <p:nvPr/>
        </p:nvSpPr>
        <p:spPr>
          <a:xfrm>
            <a:off x="290943" y="1292718"/>
            <a:ext cx="8413641"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Comentarios</a:t>
            </a:r>
            <a:endParaRPr lang="es-PA" sz="2800" b="1" dirty="0">
              <a:solidFill>
                <a:schemeClr val="accent4"/>
              </a:solidFill>
              <a:latin typeface="+mj-lt"/>
            </a:endParaRPr>
          </a:p>
        </p:txBody>
      </p:sp>
      <p:sp>
        <p:nvSpPr>
          <p:cNvPr id="31" name="Rectángulo 30"/>
          <p:cNvSpPr/>
          <p:nvPr/>
        </p:nvSpPr>
        <p:spPr>
          <a:xfrm>
            <a:off x="8988679" y="1950568"/>
            <a:ext cx="2704558"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Solicitud</a:t>
            </a:r>
            <a:endParaRPr lang="es-PA" sz="2800" b="1" dirty="0">
              <a:solidFill>
                <a:schemeClr val="accent4"/>
              </a:solidFill>
              <a:latin typeface="+mj-lt"/>
            </a:endParaRPr>
          </a:p>
        </p:txBody>
      </p:sp>
      <p:sp>
        <p:nvSpPr>
          <p:cNvPr id="32" name="Rectángulo 31"/>
          <p:cNvSpPr/>
          <p:nvPr/>
        </p:nvSpPr>
        <p:spPr>
          <a:xfrm>
            <a:off x="8988678" y="2723215"/>
            <a:ext cx="2704558" cy="2970719"/>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r>
              <a:rPr lang="es-PA" sz="1500" dirty="0">
                <a:latin typeface="+mj-lt"/>
              </a:rPr>
              <a:t>Eliminar el </a:t>
            </a:r>
            <a:r>
              <a:rPr lang="es-PA" sz="1500" b="1" dirty="0">
                <a:latin typeface="+mj-lt"/>
              </a:rPr>
              <a:t>punto 4 de la ETAPA 2</a:t>
            </a:r>
            <a:r>
              <a:rPr lang="es-PA" sz="1500" dirty="0">
                <a:latin typeface="+mj-lt"/>
              </a:rPr>
              <a:t> ya que el proceso de Licitación de la Cuarta Línea es realizado en el marco de lo Reglamentado por el Texto Único de la Ley 22 de 27 de junio de 2006, ordenada por la Ley 61 de 2017, la cual establece los criterios para adjudicar una Licitación, por lo que lo propuesto por ASEP va más allá de lo establecido en la precitada Ley.</a:t>
            </a:r>
            <a:endParaRPr lang="es-PA" sz="1500" dirty="0">
              <a:solidFill>
                <a:srgbClr val="FFC000"/>
              </a:solidFill>
              <a:latin typeface="+mj-lt"/>
            </a:endParaRPr>
          </a:p>
        </p:txBody>
      </p:sp>
      <p:sp>
        <p:nvSpPr>
          <p:cNvPr id="34" name="CuadroTexto 33"/>
          <p:cNvSpPr txBox="1"/>
          <p:nvPr/>
        </p:nvSpPr>
        <p:spPr>
          <a:xfrm>
            <a:off x="166254" y="501455"/>
            <a:ext cx="3463636" cy="1200329"/>
          </a:xfrm>
          <a:prstGeom prst="rect">
            <a:avLst/>
          </a:prstGeom>
          <a:noFill/>
        </p:spPr>
        <p:txBody>
          <a:bodyPr wrap="square" rtlCol="0">
            <a:spAutoFit/>
          </a:bodyPr>
          <a:lstStyle/>
          <a:p>
            <a:r>
              <a:rPr lang="es-MX" sz="2400" b="1" dirty="0">
                <a:solidFill>
                  <a:schemeClr val="bg1"/>
                </a:solidFill>
                <a:latin typeface="+mj-lt"/>
              </a:rPr>
              <a:t>Nuevo </a:t>
            </a:r>
            <a:r>
              <a:rPr lang="es-MX" sz="2400" b="1" dirty="0" smtClean="0">
                <a:solidFill>
                  <a:schemeClr val="bg1"/>
                </a:solidFill>
                <a:latin typeface="+mj-lt"/>
              </a:rPr>
              <a:t>Artículo 220</a:t>
            </a:r>
          </a:p>
          <a:p>
            <a:r>
              <a:rPr lang="es-MX" sz="2400" b="1" dirty="0">
                <a:solidFill>
                  <a:schemeClr val="bg1"/>
                </a:solidFill>
              </a:rPr>
              <a:t>ETAPA </a:t>
            </a:r>
            <a:r>
              <a:rPr lang="es-MX" sz="2400" b="1" dirty="0" smtClean="0">
                <a:solidFill>
                  <a:schemeClr val="bg1"/>
                </a:solidFill>
              </a:rPr>
              <a:t>2</a:t>
            </a:r>
            <a:endParaRPr lang="es-PA" sz="2400" dirty="0">
              <a:solidFill>
                <a:schemeClr val="bg1"/>
              </a:solidFill>
            </a:endParaRPr>
          </a:p>
          <a:p>
            <a:endParaRPr lang="es-PA" sz="2400" dirty="0">
              <a:solidFill>
                <a:schemeClr val="bg1"/>
              </a:solidFill>
              <a:latin typeface="+mj-lt"/>
            </a:endParaRPr>
          </a:p>
        </p:txBody>
      </p:sp>
    </p:spTree>
    <p:extLst>
      <p:ext uri="{BB962C8B-B14F-4D97-AF65-F5344CB8AC3E}">
        <p14:creationId xmlns:p14="http://schemas.microsoft.com/office/powerpoint/2010/main" val="4818522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1"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animBg="1"/>
      <p:bldP spid="29" grpId="0" animBg="1"/>
      <p:bldP spid="31" grpId="0" animBg="1"/>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cxnSp>
        <p:nvCxnSpPr>
          <p:cNvPr id="19" name="Conector recto 18"/>
          <p:cNvCxnSpPr/>
          <p:nvPr/>
        </p:nvCxnSpPr>
        <p:spPr>
          <a:xfrm flipV="1">
            <a:off x="6851" y="2218732"/>
            <a:ext cx="11945260" cy="67268"/>
          </a:xfrm>
          <a:prstGeom prst="line">
            <a:avLst/>
          </a:prstGeom>
          <a:ln w="76200">
            <a:tailEnd type="triangle" w="lg"/>
          </a:ln>
        </p:spPr>
        <p:style>
          <a:lnRef idx="3">
            <a:schemeClr val="accent4"/>
          </a:lnRef>
          <a:fillRef idx="0">
            <a:schemeClr val="accent4"/>
          </a:fillRef>
          <a:effectRef idx="2">
            <a:schemeClr val="accent4"/>
          </a:effectRef>
          <a:fontRef idx="minor">
            <a:schemeClr val="tx1"/>
          </a:fontRef>
        </p:style>
      </p:cxnSp>
      <p:sp>
        <p:nvSpPr>
          <p:cNvPr id="16" name="Rectángulo 15"/>
          <p:cNvSpPr/>
          <p:nvPr/>
        </p:nvSpPr>
        <p:spPr>
          <a:xfrm>
            <a:off x="221673" y="213344"/>
            <a:ext cx="11465821" cy="1200329"/>
          </a:xfrm>
          <a:prstGeom prst="rect">
            <a:avLst/>
          </a:prstGeom>
        </p:spPr>
        <p:txBody>
          <a:bodyPr wrap="square">
            <a:spAutoFit/>
          </a:bodyPr>
          <a:lstStyle/>
          <a:p>
            <a:r>
              <a:rPr kumimoji="0" lang="es-PA" sz="2400" b="1" i="0" u="none" strike="noStrike" kern="1200" cap="none" spc="0" normalizeH="0" baseline="0" noProof="0" dirty="0" smtClean="0">
                <a:ln>
                  <a:noFill/>
                </a:ln>
                <a:solidFill>
                  <a:schemeClr val="bg1"/>
                </a:solidFill>
                <a:effectLst/>
                <a:uLnTx/>
                <a:uFillTx/>
                <a:latin typeface="+mj-lt"/>
                <a:cs typeface="Arial" panose="020B0604020202020204" pitchFamily="34" charset="0"/>
              </a:rPr>
              <a:t> </a:t>
            </a:r>
            <a:r>
              <a:rPr lang="es-PA" sz="2400" b="1" dirty="0">
                <a:solidFill>
                  <a:schemeClr val="bg1"/>
                </a:solidFill>
                <a:latin typeface="+mj-lt"/>
              </a:rPr>
              <a:t>Sección XII.1.1.  Determinación de los Costos Eficientes</a:t>
            </a:r>
            <a:endParaRPr lang="es-PA" sz="2400" dirty="0">
              <a:solidFill>
                <a:schemeClr val="bg1"/>
              </a:solidFill>
              <a:latin typeface="+mj-lt"/>
            </a:endParaRPr>
          </a:p>
          <a:p>
            <a:pPr lvl="0"/>
            <a:r>
              <a:rPr lang="es-PA" sz="2400" b="1" dirty="0">
                <a:solidFill>
                  <a:schemeClr val="bg1"/>
                </a:solidFill>
                <a:latin typeface="+mj-lt"/>
              </a:rPr>
              <a:t/>
            </a:r>
            <a:br>
              <a:rPr lang="es-PA" sz="2400" b="1" dirty="0">
                <a:solidFill>
                  <a:schemeClr val="bg1"/>
                </a:solidFill>
                <a:latin typeface="+mj-lt"/>
              </a:rPr>
            </a:br>
            <a:endParaRPr kumimoji="0" lang="es-PA" sz="2400" b="1" i="0" u="none" strike="noStrike" kern="1200" cap="none" spc="0" normalizeH="0" baseline="0" noProof="0" dirty="0">
              <a:ln>
                <a:noFill/>
              </a:ln>
              <a:solidFill>
                <a:prstClr val="white"/>
              </a:solidFill>
              <a:effectLst/>
              <a:uLnTx/>
              <a:uFillTx/>
              <a:latin typeface="+mj-lt"/>
              <a:cs typeface="Arial" panose="020B0604020202020204" pitchFamily="34" charset="0"/>
            </a:endParaRPr>
          </a:p>
        </p:txBody>
      </p:sp>
      <p:sp>
        <p:nvSpPr>
          <p:cNvPr id="23" name="Rectángulo 22"/>
          <p:cNvSpPr/>
          <p:nvPr/>
        </p:nvSpPr>
        <p:spPr>
          <a:xfrm>
            <a:off x="6851" y="5062754"/>
            <a:ext cx="12192000" cy="1496270"/>
          </a:xfrm>
          <a:prstGeom prst="rect">
            <a:avLst/>
          </a:prstGeom>
          <a:solidFill>
            <a:srgbClr val="E0B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A" sz="1800" b="0" i="0" u="none" strike="noStrike" kern="1200" cap="none" spc="0" normalizeH="0" baseline="0" noProof="0">
              <a:ln>
                <a:noFill/>
              </a:ln>
              <a:solidFill>
                <a:prstClr val="white"/>
              </a:solidFill>
              <a:effectLst/>
              <a:uLnTx/>
              <a:uFillTx/>
              <a:latin typeface="Calibri"/>
              <a:ea typeface="+mn-ea"/>
              <a:cs typeface="+mn-cs"/>
            </a:endParaRPr>
          </a:p>
        </p:txBody>
      </p:sp>
      <p:pic>
        <p:nvPicPr>
          <p:cNvPr id="24" name="Imagen 23"/>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160327" y="5472544"/>
            <a:ext cx="3791784" cy="902891"/>
          </a:xfrm>
          <a:prstGeom prst="rect">
            <a:avLst/>
          </a:prstGeom>
        </p:spPr>
      </p:pic>
      <p:sp>
        <p:nvSpPr>
          <p:cNvPr id="22" name="Rectángulo 21"/>
          <p:cNvSpPr/>
          <p:nvPr/>
        </p:nvSpPr>
        <p:spPr>
          <a:xfrm>
            <a:off x="479429" y="2675421"/>
            <a:ext cx="5755115" cy="4182579"/>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lvl="0" algn="just"/>
            <a:r>
              <a:rPr lang="es-PA" dirty="0">
                <a:latin typeface="+mj-lt"/>
              </a:rPr>
              <a:t>Con respecto </a:t>
            </a:r>
            <a:r>
              <a:rPr lang="es-PA" b="1" dirty="0">
                <a:latin typeface="+mj-lt"/>
              </a:rPr>
              <a:t>al literal a del punto 6 de la ETAPA 2 del nuevo artículo 220</a:t>
            </a:r>
            <a:r>
              <a:rPr lang="es-PA" dirty="0">
                <a:latin typeface="+mj-lt"/>
              </a:rPr>
              <a:t>, </a:t>
            </a:r>
            <a:r>
              <a:rPr lang="es-MX" dirty="0">
                <a:latin typeface="+mj-lt"/>
              </a:rPr>
              <a:t>ASEP está eliminando la posibilidad de prórrogas al término de duración del contrato que es un derecho establecido bajo la ley de contrataciones públicas y solamente se está admitiendo prórrogas durante la etapa de construcción, que sean por motivo de eventos de caso fortuito o fuerza mayor.  La ley de contrataciones públicas establece los términos de las vigencias de los contratos y prórrogas. </a:t>
            </a:r>
            <a:endParaRPr lang="es-PA" dirty="0">
              <a:latin typeface="+mj-lt"/>
            </a:endParaRPr>
          </a:p>
          <a:p>
            <a:pPr algn="just"/>
            <a:r>
              <a:rPr lang="es-MX" dirty="0">
                <a:latin typeface="+mj-lt"/>
              </a:rPr>
              <a:t> </a:t>
            </a:r>
            <a:endParaRPr lang="es-PA" dirty="0">
              <a:latin typeface="+mj-lt"/>
            </a:endParaRPr>
          </a:p>
          <a:p>
            <a:pPr algn="just"/>
            <a:r>
              <a:rPr lang="es-MX" dirty="0">
                <a:latin typeface="+mj-lt"/>
              </a:rPr>
              <a:t>Además, se indica en esta sección que el plazo del contrato no podrá ser superior a 30 años, sin embargo, el contrato solo puede otorgarse por un plazo de hasta 20 años, conforme a la ley de contrataciones </a:t>
            </a:r>
            <a:r>
              <a:rPr lang="es-MX" dirty="0" smtClean="0">
                <a:latin typeface="+mj-lt"/>
              </a:rPr>
              <a:t>públicas.</a:t>
            </a:r>
            <a:endParaRPr lang="es-PA" sz="1600" dirty="0">
              <a:latin typeface="+mj-lt"/>
            </a:endParaRPr>
          </a:p>
        </p:txBody>
      </p:sp>
      <p:sp>
        <p:nvSpPr>
          <p:cNvPr id="29" name="Rectángulo 28"/>
          <p:cNvSpPr/>
          <p:nvPr/>
        </p:nvSpPr>
        <p:spPr>
          <a:xfrm>
            <a:off x="479428" y="1930405"/>
            <a:ext cx="5755115"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Comentarios</a:t>
            </a:r>
            <a:endParaRPr lang="es-PA" sz="2800" b="1" dirty="0">
              <a:solidFill>
                <a:schemeClr val="accent4"/>
              </a:solidFill>
              <a:latin typeface="+mj-lt"/>
            </a:endParaRPr>
          </a:p>
        </p:txBody>
      </p:sp>
      <p:sp>
        <p:nvSpPr>
          <p:cNvPr id="31" name="Rectángulo 30"/>
          <p:cNvSpPr/>
          <p:nvPr/>
        </p:nvSpPr>
        <p:spPr>
          <a:xfrm>
            <a:off x="6705600" y="1923143"/>
            <a:ext cx="4585855"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Solicitud</a:t>
            </a:r>
            <a:endParaRPr lang="es-PA" sz="2800" b="1" dirty="0">
              <a:solidFill>
                <a:schemeClr val="accent4"/>
              </a:solidFill>
              <a:latin typeface="+mj-lt"/>
            </a:endParaRPr>
          </a:p>
        </p:txBody>
      </p:sp>
      <p:sp>
        <p:nvSpPr>
          <p:cNvPr id="32" name="Rectángulo 31"/>
          <p:cNvSpPr/>
          <p:nvPr/>
        </p:nvSpPr>
        <p:spPr>
          <a:xfrm>
            <a:off x="6705600" y="2642455"/>
            <a:ext cx="4585855" cy="2408960"/>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r>
              <a:rPr lang="es-MX" dirty="0">
                <a:latin typeface="+mj-lt"/>
              </a:rPr>
              <a:t>Con relación al </a:t>
            </a:r>
            <a:r>
              <a:rPr lang="es-MX" b="1" dirty="0">
                <a:latin typeface="+mj-lt"/>
              </a:rPr>
              <a:t>literal </a:t>
            </a:r>
            <a:r>
              <a:rPr lang="es-MX" b="1" dirty="0" smtClean="0">
                <a:latin typeface="+mj-lt"/>
              </a:rPr>
              <a:t>“a” </a:t>
            </a:r>
            <a:r>
              <a:rPr lang="es-MX" b="1" dirty="0">
                <a:latin typeface="+mj-lt"/>
              </a:rPr>
              <a:t>del punto 6</a:t>
            </a:r>
            <a:r>
              <a:rPr lang="es-MX" dirty="0">
                <a:latin typeface="+mj-lt"/>
              </a:rPr>
              <a:t>, recomendamos se considere lo establecido de acuerdo a la Ley de contrataciones públicas.</a:t>
            </a:r>
            <a:endParaRPr lang="es-PA" dirty="0">
              <a:latin typeface="+mj-lt"/>
            </a:endParaRPr>
          </a:p>
        </p:txBody>
      </p:sp>
      <p:sp>
        <p:nvSpPr>
          <p:cNvPr id="34" name="CuadroTexto 33"/>
          <p:cNvSpPr txBox="1"/>
          <p:nvPr/>
        </p:nvSpPr>
        <p:spPr>
          <a:xfrm>
            <a:off x="221673" y="956401"/>
            <a:ext cx="3463636" cy="830997"/>
          </a:xfrm>
          <a:prstGeom prst="rect">
            <a:avLst/>
          </a:prstGeom>
          <a:noFill/>
        </p:spPr>
        <p:txBody>
          <a:bodyPr wrap="square" rtlCol="0">
            <a:spAutoFit/>
          </a:bodyPr>
          <a:lstStyle/>
          <a:p>
            <a:r>
              <a:rPr lang="es-MX" sz="2400" b="1" dirty="0">
                <a:solidFill>
                  <a:schemeClr val="bg1"/>
                </a:solidFill>
                <a:latin typeface="+mj-lt"/>
              </a:rPr>
              <a:t>Nuevo </a:t>
            </a:r>
            <a:r>
              <a:rPr lang="es-MX" sz="2400" b="1" dirty="0" smtClean="0">
                <a:solidFill>
                  <a:schemeClr val="bg1"/>
                </a:solidFill>
                <a:latin typeface="+mj-lt"/>
              </a:rPr>
              <a:t>Artículo 220</a:t>
            </a:r>
          </a:p>
          <a:p>
            <a:r>
              <a:rPr lang="es-MX" sz="2400" b="1" dirty="0" smtClean="0">
                <a:solidFill>
                  <a:schemeClr val="bg1"/>
                </a:solidFill>
                <a:latin typeface="+mj-lt"/>
              </a:rPr>
              <a:t>ETAPA 2</a:t>
            </a:r>
            <a:endParaRPr lang="es-PA" sz="2400" dirty="0">
              <a:solidFill>
                <a:schemeClr val="bg1"/>
              </a:solidFill>
              <a:latin typeface="+mj-lt"/>
            </a:endParaRPr>
          </a:p>
        </p:txBody>
      </p:sp>
    </p:spTree>
    <p:extLst>
      <p:ext uri="{BB962C8B-B14F-4D97-AF65-F5344CB8AC3E}">
        <p14:creationId xmlns:p14="http://schemas.microsoft.com/office/powerpoint/2010/main" val="36478900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1"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animBg="1"/>
      <p:bldP spid="29" grpId="0" animBg="1"/>
      <p:bldP spid="31"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cxnSp>
        <p:nvCxnSpPr>
          <p:cNvPr id="19" name="Conector recto 18"/>
          <p:cNvCxnSpPr/>
          <p:nvPr/>
        </p:nvCxnSpPr>
        <p:spPr>
          <a:xfrm flipV="1">
            <a:off x="6851" y="2218732"/>
            <a:ext cx="11945260" cy="67268"/>
          </a:xfrm>
          <a:prstGeom prst="line">
            <a:avLst/>
          </a:prstGeom>
          <a:ln w="76200">
            <a:tailEnd type="triangle" w="lg"/>
          </a:ln>
        </p:spPr>
        <p:style>
          <a:lnRef idx="3">
            <a:schemeClr val="accent4"/>
          </a:lnRef>
          <a:fillRef idx="0">
            <a:schemeClr val="accent4"/>
          </a:fillRef>
          <a:effectRef idx="2">
            <a:schemeClr val="accent4"/>
          </a:effectRef>
          <a:fontRef idx="minor">
            <a:schemeClr val="tx1"/>
          </a:fontRef>
        </p:style>
      </p:cxnSp>
      <p:sp>
        <p:nvSpPr>
          <p:cNvPr id="16" name="Rectángulo 15"/>
          <p:cNvSpPr/>
          <p:nvPr/>
        </p:nvSpPr>
        <p:spPr>
          <a:xfrm>
            <a:off x="165529" y="229359"/>
            <a:ext cx="11465821" cy="1200329"/>
          </a:xfrm>
          <a:prstGeom prst="rect">
            <a:avLst/>
          </a:prstGeom>
        </p:spPr>
        <p:txBody>
          <a:bodyPr wrap="square">
            <a:spAutoFit/>
          </a:bodyPr>
          <a:lstStyle/>
          <a:p>
            <a:r>
              <a:rPr kumimoji="0" lang="es-PA" sz="2400" b="1" i="0" u="none" strike="noStrike" kern="1200" cap="none" spc="0" normalizeH="0" baseline="0" noProof="0" dirty="0" smtClean="0">
                <a:ln>
                  <a:noFill/>
                </a:ln>
                <a:solidFill>
                  <a:schemeClr val="bg1"/>
                </a:solidFill>
                <a:effectLst/>
                <a:uLnTx/>
                <a:uFillTx/>
                <a:latin typeface="+mj-lt"/>
                <a:cs typeface="Arial" panose="020B0604020202020204" pitchFamily="34" charset="0"/>
              </a:rPr>
              <a:t> </a:t>
            </a:r>
            <a:r>
              <a:rPr lang="es-PA" sz="2400" b="1" dirty="0">
                <a:solidFill>
                  <a:schemeClr val="bg1"/>
                </a:solidFill>
                <a:latin typeface="+mj-lt"/>
              </a:rPr>
              <a:t>Sección XII.1.1.  Determinación de los Costos Eficientes</a:t>
            </a:r>
            <a:endParaRPr lang="es-PA" sz="2400" dirty="0">
              <a:solidFill>
                <a:schemeClr val="bg1"/>
              </a:solidFill>
              <a:latin typeface="+mj-lt"/>
            </a:endParaRPr>
          </a:p>
          <a:p>
            <a:pPr lvl="0"/>
            <a:r>
              <a:rPr lang="es-PA" sz="2400" b="1" dirty="0">
                <a:solidFill>
                  <a:schemeClr val="bg1"/>
                </a:solidFill>
                <a:latin typeface="+mj-lt"/>
              </a:rPr>
              <a:t/>
            </a:r>
            <a:br>
              <a:rPr lang="es-PA" sz="2400" b="1" dirty="0">
                <a:solidFill>
                  <a:schemeClr val="bg1"/>
                </a:solidFill>
                <a:latin typeface="+mj-lt"/>
              </a:rPr>
            </a:br>
            <a:endParaRPr kumimoji="0" lang="es-PA" sz="2400" b="1" i="0" u="none" strike="noStrike" kern="1200" cap="none" spc="0" normalizeH="0" baseline="0" noProof="0" dirty="0">
              <a:ln>
                <a:noFill/>
              </a:ln>
              <a:solidFill>
                <a:prstClr val="white"/>
              </a:solidFill>
              <a:effectLst/>
              <a:uLnTx/>
              <a:uFillTx/>
              <a:latin typeface="+mj-lt"/>
              <a:cs typeface="Arial" panose="020B0604020202020204" pitchFamily="34" charset="0"/>
            </a:endParaRPr>
          </a:p>
        </p:txBody>
      </p:sp>
      <p:sp>
        <p:nvSpPr>
          <p:cNvPr id="23" name="Rectángulo 22"/>
          <p:cNvSpPr/>
          <p:nvPr/>
        </p:nvSpPr>
        <p:spPr>
          <a:xfrm>
            <a:off x="6851" y="5062754"/>
            <a:ext cx="12192000" cy="1496270"/>
          </a:xfrm>
          <a:prstGeom prst="rect">
            <a:avLst/>
          </a:prstGeom>
          <a:solidFill>
            <a:srgbClr val="E0B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A" sz="1800" b="0" i="0" u="none" strike="noStrike" kern="1200" cap="none" spc="0" normalizeH="0" baseline="0" noProof="0">
              <a:ln>
                <a:noFill/>
              </a:ln>
              <a:solidFill>
                <a:prstClr val="white"/>
              </a:solidFill>
              <a:effectLst/>
              <a:uLnTx/>
              <a:uFillTx/>
              <a:latin typeface="Calibri"/>
              <a:ea typeface="+mn-ea"/>
              <a:cs typeface="+mn-cs"/>
            </a:endParaRPr>
          </a:p>
        </p:txBody>
      </p:sp>
      <p:pic>
        <p:nvPicPr>
          <p:cNvPr id="24" name="Imagen 23"/>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160327" y="5472544"/>
            <a:ext cx="3791784" cy="902891"/>
          </a:xfrm>
          <a:prstGeom prst="rect">
            <a:avLst/>
          </a:prstGeom>
        </p:spPr>
      </p:pic>
      <p:sp>
        <p:nvSpPr>
          <p:cNvPr id="22" name="Rectángulo 21"/>
          <p:cNvSpPr/>
          <p:nvPr/>
        </p:nvSpPr>
        <p:spPr>
          <a:xfrm>
            <a:off x="479429" y="2675422"/>
            <a:ext cx="5755115" cy="2375994"/>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endParaRPr lang="es-PA" sz="2000" dirty="0" smtClean="0">
              <a:latin typeface="+mj-lt"/>
            </a:endParaRPr>
          </a:p>
          <a:p>
            <a:pPr algn="just"/>
            <a:r>
              <a:rPr lang="es-PA" sz="2000" dirty="0" smtClean="0">
                <a:latin typeface="+mj-lt"/>
              </a:rPr>
              <a:t>Con </a:t>
            </a:r>
            <a:r>
              <a:rPr lang="es-PA" sz="2000" dirty="0">
                <a:latin typeface="+mj-lt"/>
              </a:rPr>
              <a:t>respecto al </a:t>
            </a:r>
            <a:r>
              <a:rPr lang="es-PA" sz="2000" b="1" dirty="0">
                <a:latin typeface="+mj-lt"/>
              </a:rPr>
              <a:t>literal d del punto 6 de la ETAPA 2 del nuevo artículo 220</a:t>
            </a:r>
            <a:r>
              <a:rPr lang="es-PA" sz="2000" dirty="0">
                <a:latin typeface="+mj-lt"/>
              </a:rPr>
              <a:t>, se debe tener presente reconocer a ETESA otros costos indirectos relacionados con el Proyecto de la Cuarta Línea y que no fueron incluidos en el mismo.</a:t>
            </a:r>
          </a:p>
          <a:p>
            <a:pPr algn="just"/>
            <a:r>
              <a:rPr lang="es-PA" sz="2000" b="1" dirty="0">
                <a:latin typeface="+mj-lt"/>
              </a:rPr>
              <a:t> </a:t>
            </a:r>
            <a:endParaRPr lang="es-PA" sz="2000" dirty="0">
              <a:latin typeface="+mj-lt"/>
            </a:endParaRPr>
          </a:p>
          <a:p>
            <a:pPr lvl="0" algn="just"/>
            <a:endParaRPr lang="es-PA" sz="2000" dirty="0">
              <a:latin typeface="+mj-lt"/>
            </a:endParaRPr>
          </a:p>
        </p:txBody>
      </p:sp>
      <p:sp>
        <p:nvSpPr>
          <p:cNvPr id="29" name="Rectángulo 28"/>
          <p:cNvSpPr/>
          <p:nvPr/>
        </p:nvSpPr>
        <p:spPr>
          <a:xfrm>
            <a:off x="479428" y="1930405"/>
            <a:ext cx="5755115"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latin typeface="+mj-lt"/>
              </a:rPr>
              <a:t>Comentarios</a:t>
            </a:r>
            <a:endParaRPr lang="es-PA" sz="2800" b="1" dirty="0">
              <a:latin typeface="+mj-lt"/>
            </a:endParaRPr>
          </a:p>
        </p:txBody>
      </p:sp>
      <p:sp>
        <p:nvSpPr>
          <p:cNvPr id="31" name="Rectángulo 30"/>
          <p:cNvSpPr/>
          <p:nvPr/>
        </p:nvSpPr>
        <p:spPr>
          <a:xfrm>
            <a:off x="6705600" y="1923143"/>
            <a:ext cx="4585855"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latin typeface="+mj-lt"/>
              </a:rPr>
              <a:t>Solicitud</a:t>
            </a:r>
            <a:endParaRPr lang="es-PA" sz="2800" b="1" dirty="0">
              <a:latin typeface="+mj-lt"/>
            </a:endParaRPr>
          </a:p>
        </p:txBody>
      </p:sp>
      <p:sp>
        <p:nvSpPr>
          <p:cNvPr id="32" name="Rectángulo 31"/>
          <p:cNvSpPr/>
          <p:nvPr/>
        </p:nvSpPr>
        <p:spPr>
          <a:xfrm>
            <a:off x="6705600" y="2642455"/>
            <a:ext cx="4585855" cy="2408960"/>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r>
              <a:rPr lang="es-PA" sz="2000" dirty="0">
                <a:latin typeface="+mj-lt"/>
              </a:rPr>
              <a:t>Q</a:t>
            </a:r>
            <a:r>
              <a:rPr lang="es-PA" sz="2000" dirty="0" smtClean="0">
                <a:latin typeface="+mj-lt"/>
              </a:rPr>
              <a:t>ue </a:t>
            </a:r>
            <a:r>
              <a:rPr lang="es-PA" sz="2000" dirty="0">
                <a:latin typeface="+mj-lt"/>
              </a:rPr>
              <a:t>se reconozca en la tarifa costos indirectos relacionados tales como el costo de servidumbre que ETESA deba adquirir y que no pueda traspasar o ceder al Proyecto de la Cuarta Línea”. Le corresponderá a ETESA realizar la gestión para ser incluido en el Plan de Expansión.</a:t>
            </a:r>
          </a:p>
          <a:p>
            <a:r>
              <a:rPr lang="es-PA" dirty="0"/>
              <a:t> </a:t>
            </a:r>
          </a:p>
        </p:txBody>
      </p:sp>
      <p:sp>
        <p:nvSpPr>
          <p:cNvPr id="34" name="CuadroTexto 33"/>
          <p:cNvSpPr txBox="1"/>
          <p:nvPr/>
        </p:nvSpPr>
        <p:spPr>
          <a:xfrm>
            <a:off x="221673" y="956401"/>
            <a:ext cx="3463636" cy="830997"/>
          </a:xfrm>
          <a:prstGeom prst="rect">
            <a:avLst/>
          </a:prstGeom>
          <a:noFill/>
        </p:spPr>
        <p:txBody>
          <a:bodyPr wrap="square" rtlCol="0">
            <a:spAutoFit/>
          </a:bodyPr>
          <a:lstStyle/>
          <a:p>
            <a:r>
              <a:rPr lang="es-MX" sz="2400" b="1" dirty="0">
                <a:solidFill>
                  <a:schemeClr val="bg1"/>
                </a:solidFill>
                <a:latin typeface="+mj-lt"/>
              </a:rPr>
              <a:t>Nuevo </a:t>
            </a:r>
            <a:r>
              <a:rPr lang="es-MX" sz="2400" b="1" dirty="0" smtClean="0">
                <a:solidFill>
                  <a:schemeClr val="bg1"/>
                </a:solidFill>
                <a:latin typeface="+mj-lt"/>
              </a:rPr>
              <a:t>Artículo 220</a:t>
            </a:r>
          </a:p>
          <a:p>
            <a:r>
              <a:rPr lang="es-MX" sz="2400" b="1" dirty="0" smtClean="0">
                <a:solidFill>
                  <a:schemeClr val="bg1"/>
                </a:solidFill>
                <a:latin typeface="+mj-lt"/>
              </a:rPr>
              <a:t>ETAPA 2</a:t>
            </a:r>
            <a:endParaRPr lang="es-PA" sz="2400" dirty="0">
              <a:solidFill>
                <a:schemeClr val="bg1"/>
              </a:solidFill>
              <a:latin typeface="+mj-lt"/>
            </a:endParaRPr>
          </a:p>
        </p:txBody>
      </p:sp>
    </p:spTree>
    <p:extLst>
      <p:ext uri="{BB962C8B-B14F-4D97-AF65-F5344CB8AC3E}">
        <p14:creationId xmlns:p14="http://schemas.microsoft.com/office/powerpoint/2010/main" val="1576566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1"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animBg="1"/>
      <p:bldP spid="29" grpId="0" animBg="1"/>
      <p:bldP spid="31" grpId="0" animBg="1"/>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cxnSp>
        <p:nvCxnSpPr>
          <p:cNvPr id="19" name="Conector recto 18"/>
          <p:cNvCxnSpPr/>
          <p:nvPr/>
        </p:nvCxnSpPr>
        <p:spPr>
          <a:xfrm flipV="1">
            <a:off x="6851" y="2200568"/>
            <a:ext cx="12074313" cy="85432"/>
          </a:xfrm>
          <a:prstGeom prst="line">
            <a:avLst/>
          </a:prstGeom>
          <a:ln w="76200">
            <a:tailEnd type="triangle" w="lg"/>
          </a:ln>
        </p:spPr>
        <p:style>
          <a:lnRef idx="3">
            <a:schemeClr val="accent4"/>
          </a:lnRef>
          <a:fillRef idx="0">
            <a:schemeClr val="accent4"/>
          </a:fillRef>
          <a:effectRef idx="2">
            <a:schemeClr val="accent4"/>
          </a:effectRef>
          <a:fontRef idx="minor">
            <a:schemeClr val="tx1"/>
          </a:fontRef>
        </p:style>
      </p:cxnSp>
      <p:sp>
        <p:nvSpPr>
          <p:cNvPr id="16" name="Rectángulo 15"/>
          <p:cNvSpPr/>
          <p:nvPr/>
        </p:nvSpPr>
        <p:spPr>
          <a:xfrm>
            <a:off x="179177" y="229359"/>
            <a:ext cx="11465821" cy="1200329"/>
          </a:xfrm>
          <a:prstGeom prst="rect">
            <a:avLst/>
          </a:prstGeom>
        </p:spPr>
        <p:txBody>
          <a:bodyPr wrap="square">
            <a:spAutoFit/>
          </a:bodyPr>
          <a:lstStyle/>
          <a:p>
            <a:r>
              <a:rPr kumimoji="0" lang="es-PA" sz="2400" b="1" i="0" u="none" strike="noStrike" kern="1200" cap="none" spc="0" normalizeH="0" baseline="0" noProof="0" dirty="0" smtClean="0">
                <a:ln>
                  <a:noFill/>
                </a:ln>
                <a:solidFill>
                  <a:schemeClr val="bg1"/>
                </a:solidFill>
                <a:effectLst/>
                <a:uLnTx/>
                <a:uFillTx/>
                <a:latin typeface="+mj-lt"/>
                <a:cs typeface="Arial" panose="020B0604020202020204" pitchFamily="34" charset="0"/>
              </a:rPr>
              <a:t> </a:t>
            </a:r>
            <a:r>
              <a:rPr lang="es-PA" sz="2400" b="1" dirty="0">
                <a:solidFill>
                  <a:schemeClr val="bg1"/>
                </a:solidFill>
                <a:latin typeface="+mj-lt"/>
              </a:rPr>
              <a:t>Sección XII.1.1.  Determinación de los Costos Eficientes</a:t>
            </a:r>
            <a:endParaRPr lang="es-PA" sz="2400" dirty="0">
              <a:solidFill>
                <a:schemeClr val="bg1"/>
              </a:solidFill>
              <a:latin typeface="+mj-lt"/>
            </a:endParaRPr>
          </a:p>
          <a:p>
            <a:pPr lvl="0"/>
            <a:r>
              <a:rPr lang="es-PA" sz="2400" b="1" dirty="0">
                <a:solidFill>
                  <a:schemeClr val="bg1"/>
                </a:solidFill>
                <a:latin typeface="+mj-lt"/>
              </a:rPr>
              <a:t/>
            </a:r>
            <a:br>
              <a:rPr lang="es-PA" sz="2400" b="1" dirty="0">
                <a:solidFill>
                  <a:schemeClr val="bg1"/>
                </a:solidFill>
                <a:latin typeface="+mj-lt"/>
              </a:rPr>
            </a:br>
            <a:endParaRPr kumimoji="0" lang="es-PA" sz="2400" b="1" i="0" u="none" strike="noStrike" kern="1200" cap="none" spc="0" normalizeH="0" baseline="0" noProof="0" dirty="0">
              <a:ln>
                <a:noFill/>
              </a:ln>
              <a:solidFill>
                <a:prstClr val="white"/>
              </a:solidFill>
              <a:effectLst/>
              <a:uLnTx/>
              <a:uFillTx/>
              <a:latin typeface="+mj-lt"/>
              <a:cs typeface="Arial" panose="020B0604020202020204" pitchFamily="34" charset="0"/>
            </a:endParaRPr>
          </a:p>
        </p:txBody>
      </p:sp>
      <p:sp>
        <p:nvSpPr>
          <p:cNvPr id="23" name="Rectángulo 22"/>
          <p:cNvSpPr/>
          <p:nvPr/>
        </p:nvSpPr>
        <p:spPr>
          <a:xfrm>
            <a:off x="6851" y="5062754"/>
            <a:ext cx="12192000" cy="1496270"/>
          </a:xfrm>
          <a:prstGeom prst="rect">
            <a:avLst/>
          </a:prstGeom>
          <a:solidFill>
            <a:srgbClr val="E0B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A" sz="1800" b="0" i="0" u="none" strike="noStrike" kern="1200" cap="none" spc="0" normalizeH="0" baseline="0" noProof="0">
              <a:ln>
                <a:noFill/>
              </a:ln>
              <a:solidFill>
                <a:prstClr val="white"/>
              </a:solidFill>
              <a:effectLst/>
              <a:uLnTx/>
              <a:uFillTx/>
              <a:latin typeface="Calibri"/>
              <a:ea typeface="+mn-ea"/>
              <a:cs typeface="+mn-cs"/>
            </a:endParaRPr>
          </a:p>
        </p:txBody>
      </p:sp>
      <p:pic>
        <p:nvPicPr>
          <p:cNvPr id="24" name="Imagen 23"/>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160327" y="5472544"/>
            <a:ext cx="3791784" cy="902891"/>
          </a:xfrm>
          <a:prstGeom prst="rect">
            <a:avLst/>
          </a:prstGeom>
        </p:spPr>
      </p:pic>
      <p:sp>
        <p:nvSpPr>
          <p:cNvPr id="22" name="Rectángulo 21"/>
          <p:cNvSpPr/>
          <p:nvPr/>
        </p:nvSpPr>
        <p:spPr>
          <a:xfrm>
            <a:off x="479429" y="2675422"/>
            <a:ext cx="5755115" cy="2375994"/>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endParaRPr lang="es-PA" sz="2000" dirty="0" smtClean="0">
              <a:latin typeface="+mj-lt"/>
            </a:endParaRPr>
          </a:p>
          <a:p>
            <a:pPr algn="just"/>
            <a:r>
              <a:rPr lang="es-PA" sz="2000" dirty="0">
                <a:latin typeface="+mj-lt"/>
              </a:rPr>
              <a:t>Con respecto al </a:t>
            </a:r>
            <a:r>
              <a:rPr lang="es-PA" sz="2000" b="1" dirty="0">
                <a:latin typeface="+mj-lt"/>
              </a:rPr>
              <a:t>literal e del punto 6 de la ETAPA 2 del nuevo artículo 220</a:t>
            </a:r>
            <a:r>
              <a:rPr lang="es-PA" sz="2000" dirty="0">
                <a:latin typeface="+mj-lt"/>
              </a:rPr>
              <a:t>: Debido a la experiencia que ha tenido ETESA con los proyectos de Segunda y Tercera Línea de Transmisión, por ejemplo, en el caso de la Tercera Línea a la fecha ETESA mantiene gestiones prediales pendientes, esto debido a la alta dependencia de actores externos al proceso</a:t>
            </a:r>
          </a:p>
        </p:txBody>
      </p:sp>
      <p:sp>
        <p:nvSpPr>
          <p:cNvPr id="29" name="Rectángulo 28"/>
          <p:cNvSpPr/>
          <p:nvPr/>
        </p:nvSpPr>
        <p:spPr>
          <a:xfrm>
            <a:off x="479428" y="1930405"/>
            <a:ext cx="5755115"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Comentarios</a:t>
            </a:r>
            <a:endParaRPr lang="es-PA" sz="2800" b="1" dirty="0">
              <a:solidFill>
                <a:schemeClr val="accent4"/>
              </a:solidFill>
              <a:latin typeface="+mj-lt"/>
            </a:endParaRPr>
          </a:p>
        </p:txBody>
      </p:sp>
      <p:sp>
        <p:nvSpPr>
          <p:cNvPr id="31" name="Rectángulo 30"/>
          <p:cNvSpPr/>
          <p:nvPr/>
        </p:nvSpPr>
        <p:spPr>
          <a:xfrm>
            <a:off x="6913419" y="1897234"/>
            <a:ext cx="4585855"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Solicitud</a:t>
            </a:r>
            <a:endParaRPr lang="es-PA" sz="2800" b="1" dirty="0">
              <a:solidFill>
                <a:schemeClr val="accent4"/>
              </a:solidFill>
              <a:latin typeface="+mj-lt"/>
            </a:endParaRPr>
          </a:p>
        </p:txBody>
      </p:sp>
      <p:sp>
        <p:nvSpPr>
          <p:cNvPr id="32" name="Rectángulo 31"/>
          <p:cNvSpPr/>
          <p:nvPr/>
        </p:nvSpPr>
        <p:spPr>
          <a:xfrm>
            <a:off x="6913419" y="2642456"/>
            <a:ext cx="4585855" cy="2408960"/>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r>
              <a:rPr lang="es-PA" sz="2000" dirty="0">
                <a:latin typeface="+mj-lt"/>
              </a:rPr>
              <a:t>Que la revisión se realice cada año durante los siguientes dos (2) años posteriores a la entrada en Operación Comercial de la Cuarta Línea.</a:t>
            </a:r>
          </a:p>
          <a:p>
            <a:pPr algn="just"/>
            <a:r>
              <a:rPr lang="es-PA" sz="2000" dirty="0">
                <a:latin typeface="+mj-lt"/>
              </a:rPr>
              <a:t> </a:t>
            </a:r>
          </a:p>
        </p:txBody>
      </p:sp>
      <p:sp>
        <p:nvSpPr>
          <p:cNvPr id="34" name="CuadroTexto 33"/>
          <p:cNvSpPr txBox="1"/>
          <p:nvPr/>
        </p:nvSpPr>
        <p:spPr>
          <a:xfrm>
            <a:off x="221673" y="956401"/>
            <a:ext cx="3463636" cy="830997"/>
          </a:xfrm>
          <a:prstGeom prst="rect">
            <a:avLst/>
          </a:prstGeom>
          <a:noFill/>
        </p:spPr>
        <p:txBody>
          <a:bodyPr wrap="square" rtlCol="0">
            <a:spAutoFit/>
          </a:bodyPr>
          <a:lstStyle/>
          <a:p>
            <a:r>
              <a:rPr lang="es-MX" sz="2400" b="1" dirty="0">
                <a:solidFill>
                  <a:schemeClr val="bg1"/>
                </a:solidFill>
                <a:latin typeface="+mj-lt"/>
              </a:rPr>
              <a:t>Nuevo </a:t>
            </a:r>
            <a:r>
              <a:rPr lang="es-MX" sz="2400" b="1" dirty="0" smtClean="0">
                <a:solidFill>
                  <a:schemeClr val="bg1"/>
                </a:solidFill>
                <a:latin typeface="+mj-lt"/>
              </a:rPr>
              <a:t>Artículo 220</a:t>
            </a:r>
          </a:p>
          <a:p>
            <a:r>
              <a:rPr lang="es-MX" sz="2400" b="1" dirty="0" smtClean="0">
                <a:solidFill>
                  <a:schemeClr val="bg1"/>
                </a:solidFill>
                <a:latin typeface="+mj-lt"/>
              </a:rPr>
              <a:t>ETAPA 2</a:t>
            </a:r>
            <a:endParaRPr lang="es-PA" sz="2400" dirty="0">
              <a:solidFill>
                <a:schemeClr val="bg1"/>
              </a:solidFill>
              <a:latin typeface="+mj-lt"/>
            </a:endParaRPr>
          </a:p>
        </p:txBody>
      </p:sp>
    </p:spTree>
    <p:extLst>
      <p:ext uri="{BB962C8B-B14F-4D97-AF65-F5344CB8AC3E}">
        <p14:creationId xmlns:p14="http://schemas.microsoft.com/office/powerpoint/2010/main" val="6550256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1"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animBg="1"/>
      <p:bldP spid="29" grpId="0" animBg="1"/>
      <p:bldP spid="31" grpId="0" animBg="1"/>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cxnSp>
        <p:nvCxnSpPr>
          <p:cNvPr id="19" name="Conector recto 18"/>
          <p:cNvCxnSpPr/>
          <p:nvPr/>
        </p:nvCxnSpPr>
        <p:spPr>
          <a:xfrm flipV="1">
            <a:off x="6851" y="2200568"/>
            <a:ext cx="12074313" cy="85432"/>
          </a:xfrm>
          <a:prstGeom prst="line">
            <a:avLst/>
          </a:prstGeom>
          <a:ln w="76200">
            <a:tailEnd type="triangle" w="lg"/>
          </a:ln>
        </p:spPr>
        <p:style>
          <a:lnRef idx="3">
            <a:schemeClr val="accent4"/>
          </a:lnRef>
          <a:fillRef idx="0">
            <a:schemeClr val="accent4"/>
          </a:fillRef>
          <a:effectRef idx="2">
            <a:schemeClr val="accent4"/>
          </a:effectRef>
          <a:fontRef idx="minor">
            <a:schemeClr val="tx1"/>
          </a:fontRef>
        </p:style>
      </p:cxnSp>
      <p:sp>
        <p:nvSpPr>
          <p:cNvPr id="16" name="Rectángulo 15"/>
          <p:cNvSpPr/>
          <p:nvPr/>
        </p:nvSpPr>
        <p:spPr>
          <a:xfrm>
            <a:off x="144289" y="221155"/>
            <a:ext cx="11465821" cy="1200329"/>
          </a:xfrm>
          <a:prstGeom prst="rect">
            <a:avLst/>
          </a:prstGeom>
        </p:spPr>
        <p:txBody>
          <a:bodyPr wrap="square">
            <a:spAutoFit/>
          </a:bodyPr>
          <a:lstStyle/>
          <a:p>
            <a:r>
              <a:rPr kumimoji="0" lang="es-PA" sz="2400" b="1" i="0" u="none" strike="noStrike" kern="1200" cap="none" spc="0" normalizeH="0" baseline="0" noProof="0" dirty="0" smtClean="0">
                <a:ln>
                  <a:noFill/>
                </a:ln>
                <a:solidFill>
                  <a:schemeClr val="bg1"/>
                </a:solidFill>
                <a:effectLst/>
                <a:uLnTx/>
                <a:uFillTx/>
                <a:latin typeface="+mj-lt"/>
                <a:cs typeface="Arial" panose="020B0604020202020204" pitchFamily="34" charset="0"/>
              </a:rPr>
              <a:t> </a:t>
            </a:r>
            <a:r>
              <a:rPr lang="es-PA" sz="2400" b="1" dirty="0">
                <a:solidFill>
                  <a:schemeClr val="bg1"/>
                </a:solidFill>
                <a:latin typeface="+mj-lt"/>
              </a:rPr>
              <a:t>Sección XII.1.1.  Determinación de los Costos Eficientes</a:t>
            </a:r>
            <a:endParaRPr lang="es-PA" sz="2400" dirty="0">
              <a:solidFill>
                <a:schemeClr val="bg1"/>
              </a:solidFill>
              <a:latin typeface="+mj-lt"/>
            </a:endParaRPr>
          </a:p>
          <a:p>
            <a:pPr lvl="0"/>
            <a:r>
              <a:rPr lang="es-PA" sz="2400" b="1" dirty="0">
                <a:solidFill>
                  <a:schemeClr val="bg1"/>
                </a:solidFill>
                <a:latin typeface="+mj-lt"/>
              </a:rPr>
              <a:t/>
            </a:r>
            <a:br>
              <a:rPr lang="es-PA" sz="2400" b="1" dirty="0">
                <a:solidFill>
                  <a:schemeClr val="bg1"/>
                </a:solidFill>
                <a:latin typeface="+mj-lt"/>
              </a:rPr>
            </a:br>
            <a:endParaRPr kumimoji="0" lang="es-PA" sz="2400" b="1" i="0" u="none" strike="noStrike" kern="1200" cap="none" spc="0" normalizeH="0" baseline="0" noProof="0" dirty="0">
              <a:ln>
                <a:noFill/>
              </a:ln>
              <a:solidFill>
                <a:prstClr val="white"/>
              </a:solidFill>
              <a:effectLst/>
              <a:uLnTx/>
              <a:uFillTx/>
              <a:latin typeface="+mj-lt"/>
              <a:cs typeface="Arial" panose="020B0604020202020204" pitchFamily="34" charset="0"/>
            </a:endParaRPr>
          </a:p>
        </p:txBody>
      </p:sp>
      <p:sp>
        <p:nvSpPr>
          <p:cNvPr id="23" name="Rectángulo 22"/>
          <p:cNvSpPr/>
          <p:nvPr/>
        </p:nvSpPr>
        <p:spPr>
          <a:xfrm>
            <a:off x="6851" y="5062754"/>
            <a:ext cx="12192000" cy="1496270"/>
          </a:xfrm>
          <a:prstGeom prst="rect">
            <a:avLst/>
          </a:prstGeom>
          <a:solidFill>
            <a:srgbClr val="E0B7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A" sz="1800" b="0" i="0" u="none" strike="noStrike" kern="1200" cap="none" spc="0" normalizeH="0" baseline="0" noProof="0">
              <a:ln>
                <a:noFill/>
              </a:ln>
              <a:solidFill>
                <a:prstClr val="white"/>
              </a:solidFill>
              <a:effectLst/>
              <a:uLnTx/>
              <a:uFillTx/>
              <a:latin typeface="Calibri"/>
              <a:ea typeface="+mn-ea"/>
              <a:cs typeface="+mn-cs"/>
            </a:endParaRPr>
          </a:p>
        </p:txBody>
      </p:sp>
      <p:pic>
        <p:nvPicPr>
          <p:cNvPr id="24" name="Imagen 23"/>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160327" y="5472544"/>
            <a:ext cx="3791784" cy="902891"/>
          </a:xfrm>
          <a:prstGeom prst="rect">
            <a:avLst/>
          </a:prstGeom>
        </p:spPr>
      </p:pic>
      <p:sp>
        <p:nvSpPr>
          <p:cNvPr id="22" name="Rectángulo 21"/>
          <p:cNvSpPr/>
          <p:nvPr/>
        </p:nvSpPr>
        <p:spPr>
          <a:xfrm>
            <a:off x="479430" y="2675422"/>
            <a:ext cx="5325626" cy="2797122"/>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endParaRPr lang="es-PA" sz="2000" dirty="0" smtClean="0">
              <a:latin typeface="+mj-lt"/>
            </a:endParaRPr>
          </a:p>
          <a:p>
            <a:pPr algn="just"/>
            <a:r>
              <a:rPr lang="es-PA" sz="2000" dirty="0">
                <a:latin typeface="+mj-lt"/>
              </a:rPr>
              <a:t>Los registros de la cuarta Línea en los libros de contabilidad involucrarían registrar el pasivo financiero y los riesgos de operación y mantenimiento derivados de la misma, lo que afectaría la capacidad de financiamiento futuro de la Empresa, poniendo en riesgo el cumplimiento del Plan de Expansión de Largo Plazo.</a:t>
            </a:r>
          </a:p>
          <a:p>
            <a:pPr algn="just"/>
            <a:r>
              <a:rPr lang="es-PA" sz="2000" dirty="0">
                <a:latin typeface="+mj-lt"/>
              </a:rPr>
              <a:t> </a:t>
            </a:r>
          </a:p>
        </p:txBody>
      </p:sp>
      <p:sp>
        <p:nvSpPr>
          <p:cNvPr id="29" name="Rectángulo 28"/>
          <p:cNvSpPr/>
          <p:nvPr/>
        </p:nvSpPr>
        <p:spPr>
          <a:xfrm>
            <a:off x="479429" y="1930405"/>
            <a:ext cx="5325628"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Comentarios</a:t>
            </a:r>
            <a:endParaRPr lang="es-PA" sz="2800" b="1" dirty="0">
              <a:solidFill>
                <a:schemeClr val="accent4"/>
              </a:solidFill>
              <a:latin typeface="+mj-lt"/>
            </a:endParaRPr>
          </a:p>
        </p:txBody>
      </p:sp>
      <p:sp>
        <p:nvSpPr>
          <p:cNvPr id="31" name="Rectángulo 30"/>
          <p:cNvSpPr/>
          <p:nvPr/>
        </p:nvSpPr>
        <p:spPr>
          <a:xfrm>
            <a:off x="6497782" y="1897234"/>
            <a:ext cx="5112328" cy="540327"/>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accent4"/>
                </a:solidFill>
                <a:latin typeface="+mj-lt"/>
              </a:rPr>
              <a:t>Solicitud</a:t>
            </a:r>
            <a:endParaRPr lang="es-PA" sz="2800" b="1" dirty="0">
              <a:solidFill>
                <a:schemeClr val="accent4"/>
              </a:solidFill>
              <a:latin typeface="+mj-lt"/>
            </a:endParaRPr>
          </a:p>
        </p:txBody>
      </p:sp>
      <p:sp>
        <p:nvSpPr>
          <p:cNvPr id="32" name="Rectángulo 31"/>
          <p:cNvSpPr/>
          <p:nvPr/>
        </p:nvSpPr>
        <p:spPr>
          <a:xfrm>
            <a:off x="6386946" y="2642456"/>
            <a:ext cx="5334000" cy="2830088"/>
          </a:xfrm>
          <a:prstGeom prst="rect">
            <a:avLst/>
          </a:prstGeom>
          <a:solidFill>
            <a:schemeClr val="accent5"/>
          </a:solidFill>
          <a:ln/>
        </p:spPr>
        <p:style>
          <a:lnRef idx="3">
            <a:schemeClr val="lt1"/>
          </a:lnRef>
          <a:fillRef idx="1">
            <a:schemeClr val="accent2"/>
          </a:fillRef>
          <a:effectRef idx="1">
            <a:schemeClr val="accent2"/>
          </a:effectRef>
          <a:fontRef idx="minor">
            <a:schemeClr val="lt1"/>
          </a:fontRef>
        </p:style>
        <p:txBody>
          <a:bodyPr rtlCol="0" anchor="ctr"/>
          <a:lstStyle/>
          <a:p>
            <a:pPr algn="just"/>
            <a:endParaRPr lang="es-PA" sz="1600" dirty="0" smtClean="0">
              <a:latin typeface="+mj-lt"/>
            </a:endParaRPr>
          </a:p>
          <a:p>
            <a:pPr algn="just"/>
            <a:endParaRPr lang="es-PA" dirty="0">
              <a:latin typeface="+mj-lt"/>
            </a:endParaRPr>
          </a:p>
          <a:p>
            <a:pPr algn="just"/>
            <a:r>
              <a:rPr lang="es-PA" dirty="0" smtClean="0">
                <a:latin typeface="+mj-lt"/>
              </a:rPr>
              <a:t>Dado </a:t>
            </a:r>
            <a:r>
              <a:rPr lang="es-PA" dirty="0">
                <a:latin typeface="+mj-lt"/>
              </a:rPr>
              <a:t>que el beneficiario final de la Cuarta Línea de Transmisión siempre será ETESA y que el Fideicomiso o vehículo especial utilizado para garantizar los fondos del proyecto, generarán los reportes y estados financieros auditados de forma oportuna, los cuales mostrarán el desempeño financiero/contable del proyecto Cuarta Línea y harán más eficiente la labor regulatoria de la ASEP, por lo que solicitamos eliminar el nuevo artículo 221 propuesto.</a:t>
            </a:r>
          </a:p>
          <a:p>
            <a:r>
              <a:rPr lang="es-PA" dirty="0">
                <a:latin typeface="+mj-lt"/>
              </a:rPr>
              <a:t> </a:t>
            </a:r>
          </a:p>
          <a:p>
            <a:r>
              <a:rPr lang="es-PA" dirty="0">
                <a:latin typeface="+mj-lt"/>
              </a:rPr>
              <a:t> </a:t>
            </a:r>
          </a:p>
        </p:txBody>
      </p:sp>
      <p:sp>
        <p:nvSpPr>
          <p:cNvPr id="34" name="CuadroTexto 33"/>
          <p:cNvSpPr txBox="1"/>
          <p:nvPr/>
        </p:nvSpPr>
        <p:spPr>
          <a:xfrm>
            <a:off x="221673" y="956401"/>
            <a:ext cx="3463636" cy="830997"/>
          </a:xfrm>
          <a:prstGeom prst="rect">
            <a:avLst/>
          </a:prstGeom>
          <a:noFill/>
        </p:spPr>
        <p:txBody>
          <a:bodyPr wrap="square" rtlCol="0">
            <a:spAutoFit/>
          </a:bodyPr>
          <a:lstStyle/>
          <a:p>
            <a:r>
              <a:rPr lang="es-MX" sz="2400" b="1" dirty="0">
                <a:solidFill>
                  <a:schemeClr val="bg1"/>
                </a:solidFill>
                <a:latin typeface="+mj-lt"/>
              </a:rPr>
              <a:t>Nuevo </a:t>
            </a:r>
            <a:r>
              <a:rPr lang="es-MX" sz="2400" b="1" dirty="0" smtClean="0">
                <a:solidFill>
                  <a:schemeClr val="bg1"/>
                </a:solidFill>
                <a:latin typeface="+mj-lt"/>
              </a:rPr>
              <a:t>Artículo 221</a:t>
            </a:r>
          </a:p>
          <a:p>
            <a:r>
              <a:rPr lang="es-MX" sz="2400" b="1" dirty="0" smtClean="0">
                <a:solidFill>
                  <a:schemeClr val="bg1"/>
                </a:solidFill>
                <a:latin typeface="+mj-lt"/>
              </a:rPr>
              <a:t>ETAPA 2</a:t>
            </a:r>
            <a:endParaRPr lang="es-PA" sz="2400" dirty="0">
              <a:solidFill>
                <a:schemeClr val="bg1"/>
              </a:solidFill>
              <a:latin typeface="+mj-lt"/>
            </a:endParaRPr>
          </a:p>
        </p:txBody>
      </p:sp>
    </p:spTree>
    <p:extLst>
      <p:ext uri="{BB962C8B-B14F-4D97-AF65-F5344CB8AC3E}">
        <p14:creationId xmlns:p14="http://schemas.microsoft.com/office/powerpoint/2010/main" val="25222224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1"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animBg="1"/>
      <p:bldP spid="29" grpId="0" animBg="1"/>
      <p:bldP spid="31" grpId="0" animBg="1"/>
      <p:bldP spid="32"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29724</TotalTime>
  <Words>2425</Words>
  <Application>Microsoft Office PowerPoint</Application>
  <PresentationFormat>Panorámica</PresentationFormat>
  <Paragraphs>179</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Adelle</vt: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ETESA</dc:creator>
  <cp:lastModifiedBy>Yeisy Rodríguez</cp:lastModifiedBy>
  <cp:revision>327</cp:revision>
  <cp:lastPrinted>2018-07-16T16:20:45Z</cp:lastPrinted>
  <dcterms:created xsi:type="dcterms:W3CDTF">2018-03-05T19:25:14Z</dcterms:created>
  <dcterms:modified xsi:type="dcterms:W3CDTF">2018-10-15T21:56:52Z</dcterms:modified>
</cp:coreProperties>
</file>